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89"/>
  </p:notesMasterIdLst>
  <p:sldIdLst>
    <p:sldId id="257" r:id="rId4"/>
    <p:sldId id="418" r:id="rId5"/>
    <p:sldId id="259" r:id="rId6"/>
    <p:sldId id="356" r:id="rId7"/>
    <p:sldId id="367" r:id="rId8"/>
    <p:sldId id="369" r:id="rId9"/>
    <p:sldId id="370" r:id="rId10"/>
    <p:sldId id="357" r:id="rId11"/>
    <p:sldId id="269" r:id="rId12"/>
    <p:sldId id="296" r:id="rId13"/>
    <p:sldId id="299" r:id="rId14"/>
    <p:sldId id="359" r:id="rId15"/>
    <p:sldId id="360" r:id="rId16"/>
    <p:sldId id="361" r:id="rId17"/>
    <p:sldId id="302" r:id="rId18"/>
    <p:sldId id="300" r:id="rId19"/>
    <p:sldId id="301" r:id="rId20"/>
    <p:sldId id="303" r:id="rId21"/>
    <p:sldId id="304" r:id="rId22"/>
    <p:sldId id="411" r:id="rId23"/>
    <p:sldId id="412" r:id="rId24"/>
    <p:sldId id="326" r:id="rId25"/>
    <p:sldId id="415" r:id="rId26"/>
    <p:sldId id="416" r:id="rId27"/>
    <p:sldId id="310" r:id="rId28"/>
    <p:sldId id="363" r:id="rId29"/>
    <p:sldId id="352" r:id="rId30"/>
    <p:sldId id="307" r:id="rId31"/>
    <p:sldId id="354" r:id="rId32"/>
    <p:sldId id="401" r:id="rId33"/>
    <p:sldId id="400" r:id="rId34"/>
    <p:sldId id="402" r:id="rId35"/>
    <p:sldId id="403" r:id="rId36"/>
    <p:sldId id="404" r:id="rId37"/>
    <p:sldId id="306" r:id="rId38"/>
    <p:sldId id="405" r:id="rId39"/>
    <p:sldId id="318" r:id="rId40"/>
    <p:sldId id="364" r:id="rId41"/>
    <p:sldId id="311" r:id="rId42"/>
    <p:sldId id="365" r:id="rId43"/>
    <p:sldId id="314" r:id="rId44"/>
    <p:sldId id="283" r:id="rId45"/>
    <p:sldId id="353" r:id="rId46"/>
    <p:sldId id="317" r:id="rId47"/>
    <p:sldId id="313" r:id="rId48"/>
    <p:sldId id="316" r:id="rId49"/>
    <p:sldId id="375" r:id="rId50"/>
    <p:sldId id="371" r:id="rId51"/>
    <p:sldId id="372" r:id="rId52"/>
    <p:sldId id="315" r:id="rId53"/>
    <p:sldId id="389" r:id="rId54"/>
    <p:sldId id="286" r:id="rId55"/>
    <p:sldId id="319" r:id="rId56"/>
    <p:sldId id="323" r:id="rId57"/>
    <p:sldId id="320" r:id="rId58"/>
    <p:sldId id="328" r:id="rId59"/>
    <p:sldId id="325" r:id="rId60"/>
    <p:sldId id="322" r:id="rId61"/>
    <p:sldId id="324" r:id="rId62"/>
    <p:sldId id="376" r:id="rId63"/>
    <p:sldId id="413" r:id="rId64"/>
    <p:sldId id="414" r:id="rId65"/>
    <p:sldId id="327" r:id="rId66"/>
    <p:sldId id="329" r:id="rId67"/>
    <p:sldId id="330" r:id="rId68"/>
    <p:sldId id="377" r:id="rId69"/>
    <p:sldId id="383" r:id="rId70"/>
    <p:sldId id="382" r:id="rId71"/>
    <p:sldId id="384" r:id="rId72"/>
    <p:sldId id="348" r:id="rId73"/>
    <p:sldId id="344" r:id="rId74"/>
    <p:sldId id="345" r:id="rId75"/>
    <p:sldId id="346" r:id="rId76"/>
    <p:sldId id="349" r:id="rId77"/>
    <p:sldId id="407" r:id="rId78"/>
    <p:sldId id="388" r:id="rId79"/>
    <p:sldId id="347" r:id="rId80"/>
    <p:sldId id="387" r:id="rId81"/>
    <p:sldId id="386" r:id="rId82"/>
    <p:sldId id="350" r:id="rId83"/>
    <p:sldId id="406" r:id="rId84"/>
    <p:sldId id="409" r:id="rId85"/>
    <p:sldId id="417" r:id="rId86"/>
    <p:sldId id="390" r:id="rId87"/>
    <p:sldId id="35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72" autoAdjust="0"/>
    <p:restoredTop sz="73134" autoAdjust="0"/>
  </p:normalViewPr>
  <p:slideViewPr>
    <p:cSldViewPr snapToGrid="0">
      <p:cViewPr varScale="1">
        <p:scale>
          <a:sx n="51" d="100"/>
          <a:sy n="51" d="100"/>
        </p:scale>
        <p:origin x="2000" y="192"/>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4/12/2024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a:t>
            </a:fld>
            <a:endParaRPr lang="en-AU"/>
          </a:p>
        </p:txBody>
      </p:sp>
    </p:spTree>
    <p:extLst>
      <p:ext uri="{BB962C8B-B14F-4D97-AF65-F5344CB8AC3E}">
        <p14:creationId xmlns:p14="http://schemas.microsoft.com/office/powerpoint/2010/main" val="302592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32</a:t>
            </a:fld>
            <a:endParaRPr lang="en-AU"/>
          </a:p>
        </p:txBody>
      </p:sp>
    </p:spTree>
    <p:extLst>
      <p:ext uri="{BB962C8B-B14F-4D97-AF65-F5344CB8AC3E}">
        <p14:creationId xmlns:p14="http://schemas.microsoft.com/office/powerpoint/2010/main" val="652020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33</a:t>
            </a:fld>
            <a:endParaRPr lang="en-AU"/>
          </a:p>
        </p:txBody>
      </p:sp>
    </p:spTree>
    <p:extLst>
      <p:ext uri="{BB962C8B-B14F-4D97-AF65-F5344CB8AC3E}">
        <p14:creationId xmlns:p14="http://schemas.microsoft.com/office/powerpoint/2010/main" val="3589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34</a:t>
            </a:fld>
            <a:endParaRPr lang="en-AU"/>
          </a:p>
        </p:txBody>
      </p:sp>
    </p:spTree>
    <p:extLst>
      <p:ext uri="{BB962C8B-B14F-4D97-AF65-F5344CB8AC3E}">
        <p14:creationId xmlns:p14="http://schemas.microsoft.com/office/powerpoint/2010/main" val="14836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44</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8</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45</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46</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53</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55</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57</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58</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59</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10</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0FB7A-E8C5-B07A-7BB3-1E6A3B28B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FF7C7-DC51-753C-DCF8-274472275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63A41B-2F33-2FAB-96CA-2EEADDBCEA9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2141A96-32C5-BB8D-92BC-AC24BCF40E80}"/>
              </a:ext>
            </a:extLst>
          </p:cNvPr>
          <p:cNvSpPr>
            <a:spLocks noGrp="1"/>
          </p:cNvSpPr>
          <p:nvPr>
            <p:ph type="sldNum" sz="quarter" idx="5"/>
          </p:nvPr>
        </p:nvSpPr>
        <p:spPr/>
        <p:txBody>
          <a:bodyPr/>
          <a:lstStyle/>
          <a:p>
            <a:fld id="{439D3E33-D3DC-9643-BA04-40AC5376BA1B}" type="slidenum">
              <a:rPr lang="en-AU" smtClean="0"/>
              <a:t>61</a:t>
            </a:fld>
            <a:endParaRPr lang="en-AU"/>
          </a:p>
        </p:txBody>
      </p:sp>
    </p:spTree>
    <p:extLst>
      <p:ext uri="{BB962C8B-B14F-4D97-AF65-F5344CB8AC3E}">
        <p14:creationId xmlns:p14="http://schemas.microsoft.com/office/powerpoint/2010/main" val="914227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23387-DCD1-145C-C293-35A4DE63CD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F127A-9503-C4B8-DFB6-C0C6A56F8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EE3D0-BE79-E9F8-06B5-49A031F5DC66}"/>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1654F9A-4DF9-7752-BAAC-B939A9FA2E4E}"/>
              </a:ext>
            </a:extLst>
          </p:cNvPr>
          <p:cNvSpPr>
            <a:spLocks noGrp="1"/>
          </p:cNvSpPr>
          <p:nvPr>
            <p:ph type="sldNum" sz="quarter" idx="5"/>
          </p:nvPr>
        </p:nvSpPr>
        <p:spPr/>
        <p:txBody>
          <a:bodyPr/>
          <a:lstStyle/>
          <a:p>
            <a:fld id="{439D3E33-D3DC-9643-BA04-40AC5376BA1B}" type="slidenum">
              <a:rPr lang="en-AU" smtClean="0"/>
              <a:t>62</a:t>
            </a:fld>
            <a:endParaRPr lang="en-AU"/>
          </a:p>
        </p:txBody>
      </p:sp>
    </p:spTree>
    <p:extLst>
      <p:ext uri="{BB962C8B-B14F-4D97-AF65-F5344CB8AC3E}">
        <p14:creationId xmlns:p14="http://schemas.microsoft.com/office/powerpoint/2010/main" val="2218356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69</a:t>
            </a:fld>
            <a:endParaRPr lang="en-AU"/>
          </a:p>
        </p:txBody>
      </p:sp>
    </p:spTree>
    <p:extLst>
      <p:ext uri="{BB962C8B-B14F-4D97-AF65-F5344CB8AC3E}">
        <p14:creationId xmlns:p14="http://schemas.microsoft.com/office/powerpoint/2010/main" val="1842669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https://training-course-</a:t>
            </a:r>
            <a:r>
              <a:rPr lang="en-AU" dirty="0" err="1"/>
              <a:t>material.com</a:t>
            </a:r>
            <a:r>
              <a:rPr lang="en-AU" dirty="0"/>
              <a:t>/training/Statistics_for_Decision_Makers_-_06.02_-_Research_Design_-_Measurement</a:t>
            </a:r>
          </a:p>
        </p:txBody>
      </p:sp>
      <p:sp>
        <p:nvSpPr>
          <p:cNvPr id="4" name="Slide Number Placeholder 3"/>
          <p:cNvSpPr>
            <a:spLocks noGrp="1"/>
          </p:cNvSpPr>
          <p:nvPr>
            <p:ph type="sldNum" sz="quarter" idx="5"/>
          </p:nvPr>
        </p:nvSpPr>
        <p:spPr/>
        <p:txBody>
          <a:bodyPr/>
          <a:lstStyle/>
          <a:p>
            <a:fld id="{72E4B725-2203-4ED2-9256-A661C18EFA60}" type="slidenum">
              <a:rPr lang="en-AU" smtClean="0"/>
              <a:t>77</a:t>
            </a:fld>
            <a:endParaRPr lang="en-AU"/>
          </a:p>
        </p:txBody>
      </p:sp>
    </p:spTree>
    <p:extLst>
      <p:ext uri="{BB962C8B-B14F-4D97-AF65-F5344CB8AC3E}">
        <p14:creationId xmlns:p14="http://schemas.microsoft.com/office/powerpoint/2010/main" val="4235460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Image from https://</a:t>
            </a:r>
            <a:r>
              <a:rPr lang="en-AU" dirty="0" err="1"/>
              <a:t>quantdare.com</a:t>
            </a:r>
            <a:r>
              <a:rPr lang="en-AU" dirty="0"/>
              <a:t>/what-is-the-difference-between-deep-learning-and-machine-learning/</a:t>
            </a:r>
          </a:p>
        </p:txBody>
      </p:sp>
      <p:sp>
        <p:nvSpPr>
          <p:cNvPr id="4" name="Slide Number Placeholder 3"/>
          <p:cNvSpPr>
            <a:spLocks noGrp="1"/>
          </p:cNvSpPr>
          <p:nvPr>
            <p:ph type="sldNum" sz="quarter" idx="5"/>
          </p:nvPr>
        </p:nvSpPr>
        <p:spPr/>
        <p:txBody>
          <a:bodyPr/>
          <a:lstStyle/>
          <a:p>
            <a:fld id="{72E4B725-2203-4ED2-9256-A661C18EFA60}" type="slidenum">
              <a:rPr lang="en-AU" smtClean="0"/>
              <a:t>81</a:t>
            </a:fld>
            <a:endParaRPr lang="en-AU"/>
          </a:p>
        </p:txBody>
      </p:sp>
    </p:spTree>
    <p:extLst>
      <p:ext uri="{BB962C8B-B14F-4D97-AF65-F5344CB8AC3E}">
        <p14:creationId xmlns:p14="http://schemas.microsoft.com/office/powerpoint/2010/main" val="3644976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84</a:t>
            </a:fld>
            <a:endParaRPr lang="en-AU"/>
          </a:p>
        </p:txBody>
      </p:sp>
    </p:spTree>
    <p:extLst>
      <p:ext uri="{BB962C8B-B14F-4D97-AF65-F5344CB8AC3E}">
        <p14:creationId xmlns:p14="http://schemas.microsoft.com/office/powerpoint/2010/main" val="247130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11</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13</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16</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17</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23</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26</a:t>
            </a:fld>
            <a:endParaRPr lang="en-AU"/>
          </a:p>
        </p:txBody>
      </p:sp>
    </p:spTree>
    <p:extLst>
      <p:ext uri="{BB962C8B-B14F-4D97-AF65-F5344CB8AC3E}">
        <p14:creationId xmlns:p14="http://schemas.microsoft.com/office/powerpoint/2010/main" val="73990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4/12/2024</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4/12/2024</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4/12/2024</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4/12/2024</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4/12/2024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4/12/2024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4/12/2024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4/12/2024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4/12/2024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4/12/2024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4/12/2024</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4/12/2024</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4/12/2024</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4/12/2024</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4/12/2024</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4/12/2024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4/12/2024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4/12/2024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4/12/2024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4/12/2024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4/12/2024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4/12/2024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6.sv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6.sv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s://www.tidymodels.org/"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6.xml"/><Relationship Id="rId4" Type="http://schemas.openxmlformats.org/officeDocument/2006/relationships/hyperlink" Target="https://themlbook.com/"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88707"/>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1876"/>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3938745"/>
          </a:xfrm>
        </p:spPr>
        <p:txBody>
          <a:bodyPr/>
          <a:lstStyle/>
          <a:p>
            <a:pPr marL="342900" indent="-342900">
              <a:buFont typeface="Arial" panose="020B0604020202020204" pitchFamily="34" charset="0"/>
              <a:buChar char="•"/>
            </a:pPr>
            <a:r>
              <a:rPr lang="en-AU" sz="2400" dirty="0"/>
              <a:t>Predicting transcription factor binding locations</a:t>
            </a:r>
          </a:p>
          <a:p>
            <a:pPr marL="342900" indent="-342900">
              <a:buFont typeface="Arial" panose="020B0604020202020204" pitchFamily="34" charset="0"/>
              <a:buChar char="•"/>
            </a:pPr>
            <a:r>
              <a:rPr lang="en-AU" sz="2400" dirty="0"/>
              <a:t>Protein structure prediction (e.g. </a:t>
            </a:r>
            <a:r>
              <a:rPr lang="en-AU" sz="2400" dirty="0" err="1"/>
              <a:t>AlphaFold</a:t>
            </a:r>
            <a:r>
              <a:rPr lang="en-AU" sz="2400" dirty="0"/>
              <a:t>)</a:t>
            </a:r>
          </a:p>
          <a:p>
            <a:pPr marL="342900" indent="-342900">
              <a:buFont typeface="Arial" panose="020B0604020202020204" pitchFamily="34" charset="0"/>
              <a:buChar char="•"/>
            </a:pPr>
            <a:r>
              <a:rPr lang="en-AU" sz="2400" dirty="0"/>
              <a:t>Predicting cancer subtypes from gene or mutation signatures</a:t>
            </a:r>
          </a:p>
          <a:p>
            <a:pPr marL="342900" indent="-342900">
              <a:buFont typeface="Arial" panose="020B0604020202020204" pitchFamily="34" charset="0"/>
              <a:buChar char="•"/>
            </a:pPr>
            <a:r>
              <a:rPr lang="en-AU" sz="2400" dirty="0"/>
              <a:t>Exploring cell types in </a:t>
            </a:r>
            <a:r>
              <a:rPr lang="en-AU" sz="2400" dirty="0" err="1"/>
              <a:t>scRNA</a:t>
            </a:r>
            <a:r>
              <a:rPr lang="en-AU" sz="2400" dirty="0"/>
              <a:t>-seq</a:t>
            </a:r>
          </a:p>
          <a:p>
            <a:endParaRPr lang="en-AU" sz="2400" dirty="0"/>
          </a:p>
        </p:txBody>
      </p:sp>
      <p:pic>
        <p:nvPicPr>
          <p:cNvPr id="6" name="Picture 5" descr="Map&#10;&#10;Description automatically generated with low confidence">
            <a:extLst>
              <a:ext uri="{FF2B5EF4-FFF2-40B4-BE49-F238E27FC236}">
                <a16:creationId xmlns:a16="http://schemas.microsoft.com/office/drawing/2014/main" id="{D245D536-C775-5CB5-0EFE-69236E82C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31" y="4168577"/>
            <a:ext cx="2090335" cy="2605165"/>
          </a:xfrm>
          <a:prstGeom prst="rect">
            <a:avLst/>
          </a:prstGeom>
        </p:spPr>
      </p:pic>
    </p:spTree>
    <p:extLst>
      <p:ext uri="{BB962C8B-B14F-4D97-AF65-F5344CB8AC3E}">
        <p14:creationId xmlns:p14="http://schemas.microsoft.com/office/powerpoint/2010/main" val="151885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sz="2400" dirty="0"/>
              <a:t>Algorithms that take data and </a:t>
            </a:r>
            <a:r>
              <a:rPr lang="en-AU" sz="2400" b="1" dirty="0"/>
              <a:t>learn </a:t>
            </a:r>
            <a:r>
              <a:rPr lang="en-AU" sz="2400"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sz="2400"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sz="2400" dirty="0"/>
          </a:p>
          <a:p>
            <a:pPr lvl="1"/>
            <a:r>
              <a:rPr lang="en-AU" sz="2400"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sz="2400" dirty="0"/>
              <a:t>Highly recommend </a:t>
            </a:r>
            <a:r>
              <a:rPr lang="en-AU" sz="2400" dirty="0">
                <a:hlinkClick r:id="rId3"/>
              </a:rPr>
              <a:t>Breiman (2001) “Statistical Modeling: The Two Cultures” </a:t>
            </a:r>
            <a:r>
              <a:rPr lang="en-AU" sz="2400"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sz="2400" b="1" dirty="0"/>
              <a:t>Samples: </a:t>
            </a:r>
            <a:r>
              <a:rPr lang="en-AU" sz="2400" dirty="0"/>
              <a:t>different observations in our data (e.g. individuals)</a:t>
            </a:r>
          </a:p>
          <a:p>
            <a:r>
              <a:rPr lang="en-AU" sz="2400" b="1" dirty="0"/>
              <a:t>Features: </a:t>
            </a:r>
            <a:r>
              <a:rPr lang="en-AU" sz="2400" dirty="0"/>
              <a:t>set of measurements that we use (e.g. age, sex, </a:t>
            </a:r>
            <a:r>
              <a:rPr lang="en-AU" sz="2400" dirty="0" err="1"/>
              <a:t>bmi</a:t>
            </a:r>
            <a:r>
              <a:rPr lang="en-AU" sz="2400" dirty="0"/>
              <a:t> etc)</a:t>
            </a:r>
          </a:p>
          <a:p>
            <a:pPr lvl="1"/>
            <a:r>
              <a:rPr lang="en-AU" sz="2400" dirty="0"/>
              <a:t>Also known as the independent variables, regressors, covariates…</a:t>
            </a:r>
          </a:p>
          <a:p>
            <a:r>
              <a:rPr lang="en-AU" sz="2400" b="1" dirty="0"/>
              <a:t>y: </a:t>
            </a:r>
            <a:r>
              <a:rPr lang="en-AU" sz="2400" dirty="0"/>
              <a:t>values to predict</a:t>
            </a:r>
          </a:p>
          <a:p>
            <a:pPr lvl="1"/>
            <a:r>
              <a:rPr lang="en-AU" sz="2400" dirty="0"/>
              <a:t>Also known as the dependent variable, response, target…</a:t>
            </a:r>
            <a:endParaRPr lang="en-AU" sz="2400" b="1" dirty="0"/>
          </a:p>
          <a:p>
            <a:r>
              <a:rPr lang="en-AU" sz="2400" b="1" dirty="0"/>
              <a:t>X: </a:t>
            </a:r>
            <a:r>
              <a:rPr lang="en-AU" sz="2400" dirty="0"/>
              <a:t>matrix (2D array) of measurements. Size; # samples x # features</a:t>
            </a:r>
          </a:p>
          <a:p>
            <a:endParaRPr lang="en-AU" sz="2400" b="1" dirty="0"/>
          </a:p>
          <a:p>
            <a:endParaRPr lang="en-AU" sz="2400" dirty="0"/>
          </a:p>
        </p:txBody>
      </p:sp>
    </p:spTree>
    <p:extLst>
      <p:ext uri="{BB962C8B-B14F-4D97-AF65-F5344CB8AC3E}">
        <p14:creationId xmlns:p14="http://schemas.microsoft.com/office/powerpoint/2010/main" val="351993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6156960" cy="4351338"/>
              </a:xfrm>
            </p:spPr>
            <p:txBody>
              <a:bodyPr>
                <a:normAutofit/>
              </a:bodyPr>
              <a:lstStyle/>
              <a:p>
                <a:pPr marL="0" indent="0">
                  <a:buNone/>
                </a:pPr>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buNone/>
                </a:pPr>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buNone/>
                </a:pPr>
                <a:r>
                  <a:rPr lang="en-AU" sz="2400" dirty="0"/>
                  <a:t>More observations, better fit</a:t>
                </a:r>
              </a:p>
              <a:p>
                <a:pPr marL="0" indent="0">
                  <a:buNone/>
                </a:pPr>
                <a:endParaRPr lang="en-AU" sz="2400" dirty="0"/>
              </a:p>
              <a:p>
                <a:pPr marL="0" indent="0">
                  <a:buNone/>
                </a:pPr>
                <a:r>
                  <a:rPr lang="en-AU" sz="2400"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xmlns="">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6156960" cy="4351338"/>
              </a:xfrm>
              <a:blipFill>
                <a:blip r:embed="rId3"/>
                <a:stretch>
                  <a:fillRect l="-1649" t="-1163"/>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3114374"/>
            <a:ext cx="175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633268" y="3114373"/>
            <a:ext cx="1903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sz="2400" dirty="0"/>
              <a:t>We don’t have any future patients yet, how do we assess model performance?</a:t>
            </a:r>
          </a:p>
          <a:p>
            <a:pPr lvl="1"/>
            <a:r>
              <a:rPr lang="en-AU" sz="2400" dirty="0"/>
              <a:t>We hold-out some data and evaluate as if they are unseen. </a:t>
            </a:r>
          </a:p>
          <a:p>
            <a:pPr lvl="1"/>
            <a:endParaRPr lang="en-AU" sz="2400" dirty="0"/>
          </a:p>
          <a:p>
            <a:r>
              <a:rPr lang="en-AU" sz="2400" dirty="0"/>
              <a:t>If we have available data, want to use it to improve out model</a:t>
            </a:r>
          </a:p>
          <a:p>
            <a:pPr lvl="1"/>
            <a:r>
              <a:rPr lang="en-AU" sz="2400" dirty="0"/>
              <a:t>More data, better model</a:t>
            </a:r>
          </a:p>
          <a:p>
            <a:pPr lvl="1"/>
            <a:endParaRPr lang="en-AU" sz="2400" dirty="0"/>
          </a:p>
          <a:p>
            <a:r>
              <a:rPr lang="en-AU" sz="2400"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err="1"/>
              <a:t>tidymodels</a:t>
            </a:r>
            <a:endParaRPr lang="en-AU" dirty="0"/>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a:xfrm>
            <a:off x="316356" y="1532414"/>
            <a:ext cx="6260409" cy="4930519"/>
          </a:xfrm>
        </p:spPr>
        <p:txBody>
          <a:bodyPr/>
          <a:lstStyle/>
          <a:p>
            <a:r>
              <a:rPr lang="en-AU" sz="2400" dirty="0"/>
              <a:t>A (maturing) ecosystem of packages for machine learning in R</a:t>
            </a:r>
          </a:p>
          <a:p>
            <a:r>
              <a:rPr lang="en-AU" sz="2400" b="1" dirty="0"/>
              <a:t>Pros</a:t>
            </a:r>
            <a:r>
              <a:rPr lang="en-AU" sz="2400" dirty="0"/>
              <a:t>: </a:t>
            </a:r>
          </a:p>
          <a:p>
            <a:r>
              <a:rPr lang="en-AU" sz="2400" dirty="0"/>
              <a:t> + Removes a lot of boilerplate</a:t>
            </a:r>
          </a:p>
          <a:p>
            <a:r>
              <a:rPr lang="en-AU" sz="2400" dirty="0"/>
              <a:t> + Makes it harder to make errors, easier to experiment</a:t>
            </a:r>
          </a:p>
          <a:p>
            <a:r>
              <a:rPr lang="en-AU" sz="2400" b="1" dirty="0"/>
              <a:t>Cons</a:t>
            </a:r>
            <a:r>
              <a:rPr lang="en-AU" sz="2400" dirty="0"/>
              <a:t>: </a:t>
            </a:r>
          </a:p>
          <a:p>
            <a:r>
              <a:rPr lang="en-AU" sz="2400" dirty="0"/>
              <a:t>- Can be restrictive</a:t>
            </a:r>
          </a:p>
          <a:p>
            <a:pPr marL="342900" indent="-342900">
              <a:buFontTx/>
              <a:buChar char="-"/>
            </a:pPr>
            <a:r>
              <a:rPr lang="en-AU" sz="2400" dirty="0"/>
              <a:t>Data structures can be hard to unpack</a:t>
            </a:r>
          </a:p>
          <a:p>
            <a:r>
              <a:rPr lang="en-AU" sz="2400" dirty="0"/>
              <a:t> - Errors can be hard to understand</a:t>
            </a:r>
          </a:p>
        </p:txBody>
      </p:sp>
      <p:pic>
        <p:nvPicPr>
          <p:cNvPr id="5" name="Picture 4" descr="A close-up of a computer screen&#10;&#10;Description automatically generated">
            <a:extLst>
              <a:ext uri="{FF2B5EF4-FFF2-40B4-BE49-F238E27FC236}">
                <a16:creationId xmlns:a16="http://schemas.microsoft.com/office/drawing/2014/main" id="{20E18E62-912F-8709-2732-A615632B4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765" y="1282426"/>
            <a:ext cx="5568783" cy="4942417"/>
          </a:xfrm>
          <a:prstGeom prst="rect">
            <a:avLst/>
          </a:prstGeom>
        </p:spPr>
      </p:pic>
    </p:spTree>
    <p:extLst>
      <p:ext uri="{BB962C8B-B14F-4D97-AF65-F5344CB8AC3E}">
        <p14:creationId xmlns:p14="http://schemas.microsoft.com/office/powerpoint/2010/main" val="304960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C4AE-877E-FA56-2D10-374DD8C92983}"/>
              </a:ext>
            </a:extLst>
          </p:cNvPr>
          <p:cNvSpPr>
            <a:spLocks noGrp="1"/>
          </p:cNvSpPr>
          <p:nvPr>
            <p:ph type="title"/>
          </p:nvPr>
        </p:nvSpPr>
        <p:spPr/>
        <p:txBody>
          <a:bodyPr/>
          <a:lstStyle/>
          <a:p>
            <a:r>
              <a:rPr lang="en-AU" dirty="0"/>
              <a:t>Acknowledgement of Country</a:t>
            </a:r>
          </a:p>
        </p:txBody>
      </p:sp>
      <p:sp>
        <p:nvSpPr>
          <p:cNvPr id="7" name="Content Placeholder 6">
            <a:extLst>
              <a:ext uri="{FF2B5EF4-FFF2-40B4-BE49-F238E27FC236}">
                <a16:creationId xmlns:a16="http://schemas.microsoft.com/office/drawing/2014/main" id="{83A1E4D3-AD70-CAB9-8EC2-46F310FC97BF}"/>
              </a:ext>
            </a:extLst>
          </p:cNvPr>
          <p:cNvSpPr>
            <a:spLocks noGrp="1"/>
          </p:cNvSpPr>
          <p:nvPr>
            <p:ph idx="1"/>
          </p:nvPr>
        </p:nvSpPr>
        <p:spPr/>
        <p:txBody>
          <a:bodyPr/>
          <a:lstStyle/>
          <a:p>
            <a:r>
              <a:rPr lang="en-AU" sz="2800" dirty="0"/>
              <a:t>I would like to acknowledge Aboriginal and Torres Strait Islander people of the unceded land on which we work, learn and live, particularly the Wurundjeri who are the traditional owners of the land around the University of Melbourne. </a:t>
            </a:r>
          </a:p>
          <a:p>
            <a:endParaRPr lang="en-AU" sz="2800" dirty="0"/>
          </a:p>
          <a:p>
            <a:r>
              <a:rPr lang="en-AU" sz="2800" dirty="0"/>
              <a:t>I'd like to pay respect to Elders past, present and future, and acknowledge the importance of Indigenous knowledge in the Academy and society.</a:t>
            </a:r>
          </a:p>
        </p:txBody>
      </p:sp>
      <p:sp>
        <p:nvSpPr>
          <p:cNvPr id="5" name="Slide Number Placeholder 4">
            <a:extLst>
              <a:ext uri="{FF2B5EF4-FFF2-40B4-BE49-F238E27FC236}">
                <a16:creationId xmlns:a16="http://schemas.microsoft.com/office/drawing/2014/main" id="{861FBADA-DA18-CE7D-5DBC-9BDB09FDB9C6}"/>
              </a:ext>
            </a:extLst>
          </p:cNvPr>
          <p:cNvSpPr>
            <a:spLocks noGrp="1"/>
          </p:cNvSpPr>
          <p:nvPr>
            <p:ph type="sldNum" sz="quarter" idx="12"/>
          </p:nvPr>
        </p:nvSpPr>
        <p:spPr/>
        <p:txBody>
          <a:bodyPr/>
          <a:lstStyle/>
          <a:p>
            <a:fld id="{BDC0D3D8-B87F-4B4B-A85C-712EDEEEAC86}" type="slidenum">
              <a:rPr lang="en-AU" smtClean="0"/>
              <a:t>2</a:t>
            </a:fld>
            <a:endParaRPr lang="en-AU"/>
          </a:p>
        </p:txBody>
      </p:sp>
    </p:spTree>
    <p:extLst>
      <p:ext uri="{BB962C8B-B14F-4D97-AF65-F5344CB8AC3E}">
        <p14:creationId xmlns:p14="http://schemas.microsoft.com/office/powerpoint/2010/main" val="179609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a:t>
            </a:r>
            <a:r>
              <a:rPr lang="en-AU" dirty="0" err="1"/>
              <a:t>tidymodels</a:t>
            </a:r>
            <a:endParaRPr lang="en-AU" dirty="0"/>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t>Require a </a:t>
            </a:r>
            <a:r>
              <a:rPr lang="en-AU" sz="2400" dirty="0" err="1"/>
              <a:t>DataFrame</a:t>
            </a:r>
            <a:r>
              <a:rPr lang="en-AU" sz="2400" dirty="0"/>
              <a:t> </a:t>
            </a:r>
            <a:r>
              <a:rPr lang="en-AU" sz="2400" dirty="0">
                <a:latin typeface="Courier New" panose="02070309020205020404" pitchFamily="49" charset="0"/>
                <a:cs typeface="Courier New" panose="02070309020205020404" pitchFamily="49" charset="0"/>
              </a:rPr>
              <a:t>X </a:t>
            </a:r>
            <a:r>
              <a:rPr lang="en-AU" sz="2400" dirty="0">
                <a:cs typeface="Courier New" panose="02070309020205020404" pitchFamily="49" charset="0"/>
              </a:rPr>
              <a:t>and a set of labels</a:t>
            </a:r>
            <a:r>
              <a:rPr lang="en-AU" sz="2400" dirty="0">
                <a:latin typeface="Courier New" panose="02070309020205020404" pitchFamily="49" charset="0"/>
                <a:cs typeface="Courier New" panose="02070309020205020404" pitchFamily="49" charset="0"/>
              </a:rPr>
              <a:t> y</a:t>
            </a:r>
          </a:p>
          <a:p>
            <a:r>
              <a:rPr lang="en-AU" sz="2400" dirty="0">
                <a:cs typeface="Courier New" panose="02070309020205020404" pitchFamily="49" charset="0"/>
              </a:rPr>
              <a:t>Fit a model</a:t>
            </a:r>
          </a:p>
          <a:p>
            <a:pPr marL="0" indent="0">
              <a:buNone/>
            </a:pPr>
            <a:r>
              <a:rPr lang="en-AU" sz="2400" dirty="0" err="1">
                <a:latin typeface="Courier New" panose="02070309020205020404" pitchFamily="49" charset="0"/>
                <a:cs typeface="Courier New" panose="02070309020205020404" pitchFamily="49" charset="0"/>
              </a:rPr>
              <a:t>logit_spec</a:t>
            </a:r>
            <a:r>
              <a:rPr lang="en-AU" sz="2400" dirty="0">
                <a:latin typeface="Courier New" panose="02070309020205020404" pitchFamily="49" charset="0"/>
                <a:cs typeface="Courier New" panose="02070309020205020404" pitchFamily="49" charset="0"/>
              </a:rPr>
              <a:t> &lt;- </a:t>
            </a:r>
            <a:r>
              <a:rPr lang="en-AU" sz="2400" dirty="0" err="1">
                <a:latin typeface="Courier New" panose="02070309020205020404" pitchFamily="49" charset="0"/>
                <a:cs typeface="Courier New" panose="02070309020205020404" pitchFamily="49" charset="0"/>
              </a:rPr>
              <a:t>logistic_reg</a:t>
            </a:r>
            <a:r>
              <a:rPr lang="en-AU" sz="2400" dirty="0">
                <a:latin typeface="Courier New" panose="02070309020205020404" pitchFamily="49" charset="0"/>
                <a:cs typeface="Courier New" panose="02070309020205020404" pitchFamily="49" charset="0"/>
              </a:rPr>
              <a:t>(mode = "classification", penalty = 0, engine = "</a:t>
            </a:r>
            <a:r>
              <a:rPr lang="en-AU" sz="2400" dirty="0" err="1">
                <a:latin typeface="Courier New" panose="02070309020205020404" pitchFamily="49" charset="0"/>
                <a:cs typeface="Courier New" panose="02070309020205020404" pitchFamily="49" charset="0"/>
              </a:rPr>
              <a:t>glm</a:t>
            </a:r>
            <a:r>
              <a:rPr lang="en-AU" sz="2400" dirty="0">
                <a:latin typeface="Courier New" panose="02070309020205020404" pitchFamily="49" charset="0"/>
                <a:cs typeface="Courier New" panose="02070309020205020404" pitchFamily="49" charset="0"/>
              </a:rPr>
              <a:t>") </a:t>
            </a:r>
          </a:p>
          <a:p>
            <a:r>
              <a:rPr lang="en-AU" sz="2400" dirty="0">
                <a:cs typeface="Courier New" panose="02070309020205020404" pitchFamily="49" charset="0"/>
              </a:rPr>
              <a:t>Define a workflow</a:t>
            </a:r>
          </a:p>
          <a:p>
            <a:r>
              <a:rPr lang="en-AU" sz="2400" dirty="0">
                <a:latin typeface="Courier New" panose="02070309020205020404" pitchFamily="49" charset="0"/>
                <a:cs typeface="Courier New" panose="02070309020205020404" pitchFamily="49" charset="0"/>
              </a:rPr>
              <a:t>workflow &lt;- workflow() %&gt;%</a:t>
            </a:r>
          </a:p>
          <a:p>
            <a:r>
              <a:rPr lang="en-AU" sz="2400" dirty="0">
                <a:latin typeface="Courier New" panose="02070309020205020404" pitchFamily="49" charset="0"/>
                <a:cs typeface="Courier New" panose="02070309020205020404" pitchFamily="49" charset="0"/>
              </a:rPr>
              <a:t>  </a:t>
            </a:r>
            <a:r>
              <a:rPr lang="en-AU" sz="2400" dirty="0" err="1">
                <a:latin typeface="Courier New" panose="02070309020205020404" pitchFamily="49" charset="0"/>
                <a:cs typeface="Courier New" panose="02070309020205020404" pitchFamily="49" charset="0"/>
              </a:rPr>
              <a:t>add_model</a:t>
            </a:r>
            <a:r>
              <a:rPr lang="en-AU" sz="2400" dirty="0">
                <a:latin typeface="Courier New" panose="02070309020205020404" pitchFamily="49" charset="0"/>
                <a:cs typeface="Courier New" panose="02070309020205020404" pitchFamily="49" charset="0"/>
              </a:rPr>
              <a:t>(</a:t>
            </a:r>
            <a:r>
              <a:rPr lang="en-AU" sz="2400" dirty="0" err="1">
                <a:latin typeface="Courier New" panose="02070309020205020404" pitchFamily="49" charset="0"/>
                <a:cs typeface="Courier New" panose="02070309020205020404" pitchFamily="49" charset="0"/>
              </a:rPr>
              <a:t>logit_spec</a:t>
            </a:r>
            <a:r>
              <a:rPr lang="en-AU" sz="2400" dirty="0">
                <a:latin typeface="Courier New" panose="02070309020205020404" pitchFamily="49" charset="0"/>
                <a:cs typeface="Courier New" panose="02070309020205020404" pitchFamily="49" charset="0"/>
              </a:rPr>
              <a:t>) %&gt;%</a:t>
            </a:r>
          </a:p>
          <a:p>
            <a:r>
              <a:rPr lang="en-AU" sz="2400" dirty="0">
                <a:latin typeface="Courier New" panose="02070309020205020404" pitchFamily="49" charset="0"/>
                <a:cs typeface="Courier New" panose="02070309020205020404" pitchFamily="49" charset="0"/>
              </a:rPr>
              <a:t>  </a:t>
            </a:r>
            <a:r>
              <a:rPr lang="en-AU" sz="2400" dirty="0" err="1">
                <a:latin typeface="Courier New" panose="02070309020205020404" pitchFamily="49" charset="0"/>
                <a:cs typeface="Courier New" panose="02070309020205020404" pitchFamily="49" charset="0"/>
              </a:rPr>
              <a:t>add_formula</a:t>
            </a:r>
            <a:r>
              <a:rPr lang="en-AU" sz="2400" dirty="0">
                <a:latin typeface="Courier New" panose="02070309020205020404" pitchFamily="49" charset="0"/>
                <a:cs typeface="Courier New" panose="02070309020205020404" pitchFamily="49" charset="0"/>
              </a:rPr>
              <a:t>(diabetes ~ .)</a:t>
            </a:r>
          </a:p>
          <a:p>
            <a:endParaRPr lang="en-AU"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03171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a:t>
            </a:r>
            <a:r>
              <a:rPr lang="en-AU" dirty="0" err="1"/>
              <a:t>tidymodels</a:t>
            </a:r>
            <a:endParaRPr lang="en-AU" dirty="0"/>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cs typeface="Courier New" panose="02070309020205020404" pitchFamily="49" charset="0"/>
              </a:rPr>
              <a:t>Define a workflow</a:t>
            </a:r>
          </a:p>
          <a:p>
            <a:pPr marL="0" indent="0">
              <a:buNone/>
            </a:pPr>
            <a:r>
              <a:rPr lang="en-AU" sz="2400" dirty="0" err="1">
                <a:latin typeface="Courier New" panose="02070309020205020404" pitchFamily="49" charset="0"/>
                <a:cs typeface="Courier New" panose="02070309020205020404" pitchFamily="49" charset="0"/>
              </a:rPr>
              <a:t>model_fit</a:t>
            </a:r>
            <a:r>
              <a:rPr lang="en-AU" sz="2400" dirty="0">
                <a:latin typeface="Courier New" panose="02070309020205020404" pitchFamily="49" charset="0"/>
                <a:cs typeface="Courier New" panose="02070309020205020404" pitchFamily="49" charset="0"/>
              </a:rPr>
              <a:t> &lt;- workflow %&gt;% </a:t>
            </a:r>
          </a:p>
          <a:p>
            <a:pPr marL="0" indent="0">
              <a:buNone/>
            </a:pPr>
            <a:r>
              <a:rPr lang="en-AU" sz="2400" dirty="0">
                <a:latin typeface="Courier New" panose="02070309020205020404" pitchFamily="49" charset="0"/>
                <a:cs typeface="Courier New" panose="02070309020205020404" pitchFamily="49" charset="0"/>
              </a:rPr>
              <a:t>            fit(data = data) </a:t>
            </a:r>
          </a:p>
          <a:p>
            <a:pPr marL="0" indent="0">
              <a:buNone/>
            </a:pPr>
            <a:endParaRPr lang="en-AU" sz="2400" dirty="0">
              <a:latin typeface="Courier New" panose="02070309020205020404" pitchFamily="49" charset="0"/>
              <a:cs typeface="Courier New" panose="02070309020205020404" pitchFamily="49" charset="0"/>
            </a:endParaRPr>
          </a:p>
          <a:p>
            <a:pPr marL="0" indent="0">
              <a:buNone/>
            </a:pPr>
            <a:r>
              <a:rPr lang="en-AU" sz="2400" dirty="0">
                <a:cs typeface="Courier New" panose="02070309020205020404" pitchFamily="49" charset="0"/>
              </a:rPr>
              <a:t>Make some predictions</a:t>
            </a:r>
          </a:p>
          <a:p>
            <a:r>
              <a:rPr lang="en-AU" sz="2400" dirty="0" err="1">
                <a:latin typeface="Courier New" panose="02070309020205020404" pitchFamily="49" charset="0"/>
                <a:cs typeface="Courier New" panose="02070309020205020404" pitchFamily="49" charset="0"/>
              </a:rPr>
              <a:t>diabetes_train_preds</a:t>
            </a:r>
            <a:r>
              <a:rPr lang="en-AU" sz="2400" dirty="0">
                <a:latin typeface="Courier New" panose="02070309020205020404" pitchFamily="49" charset="0"/>
                <a:cs typeface="Courier New" panose="02070309020205020404" pitchFamily="49" charset="0"/>
              </a:rPr>
              <a:t> &lt;- predict(</a:t>
            </a:r>
            <a:r>
              <a:rPr lang="en-AU" sz="2400" dirty="0" err="1">
                <a:latin typeface="Courier New" panose="02070309020205020404" pitchFamily="49" charset="0"/>
                <a:cs typeface="Courier New" panose="02070309020205020404" pitchFamily="49" charset="0"/>
              </a:rPr>
              <a:t>model_fit</a:t>
            </a:r>
            <a:r>
              <a:rPr lang="en-AU" sz="2400" dirty="0">
                <a:latin typeface="Courier New" panose="02070309020205020404" pitchFamily="49" charset="0"/>
                <a:cs typeface="Courier New" panose="02070309020205020404" pitchFamily="49" charset="0"/>
              </a:rPr>
              <a:t>, </a:t>
            </a:r>
            <a:r>
              <a:rPr lang="en-AU" sz="2400" dirty="0" err="1">
                <a:latin typeface="Courier New" panose="02070309020205020404" pitchFamily="49" charset="0"/>
                <a:cs typeface="Courier New" panose="02070309020205020404" pitchFamily="49" charset="0"/>
              </a:rPr>
              <a:t>other_data</a:t>
            </a:r>
            <a:r>
              <a:rPr lang="en-AU" sz="2400" dirty="0">
                <a:latin typeface="Courier New" panose="02070309020205020404" pitchFamily="49" charset="0"/>
                <a:cs typeface="Courier New" panose="02070309020205020404" pitchFamily="49" charset="0"/>
              </a:rPr>
              <a:t>, type = "prob")</a:t>
            </a:r>
          </a:p>
          <a:p>
            <a:endParaRPr lang="en-AU" sz="2400" dirty="0">
              <a:latin typeface="Courier New" panose="02070309020205020404" pitchFamily="49" charset="0"/>
              <a:cs typeface="Courier New" panose="02070309020205020404" pitchFamily="49" charset="0"/>
            </a:endParaRPr>
          </a:p>
          <a:p>
            <a:endParaRPr lang="en-AU"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100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diabetes status in 2-7 years based on demographics and blood markers</a:t>
            </a:r>
          </a:p>
          <a:p>
            <a:pPr lvl="2"/>
            <a:r>
              <a:rPr lang="en-AU" sz="2400" dirty="0"/>
              <a:t>In particular, does BMI help us to make better predictions?</a:t>
            </a:r>
          </a:p>
          <a:p>
            <a:pPr marL="914400" lvl="2" indent="0">
              <a:buNone/>
            </a:pPr>
            <a:endParaRPr lang="en-AU" sz="2400" dirty="0"/>
          </a:p>
          <a:p>
            <a:pPr lvl="1"/>
            <a:r>
              <a:rPr lang="en-AU" sz="2800" dirty="0"/>
              <a:t>Real-world, healthcare data from RC Healthcare system in China: </a:t>
            </a:r>
          </a:p>
          <a:p>
            <a:pPr lvl="2"/>
            <a:r>
              <a:rPr lang="en-AU" sz="2000" b="0" i="0" dirty="0">
                <a:solidFill>
                  <a:srgbClr val="212121"/>
                </a:solidFill>
                <a:effectLst/>
                <a:latin typeface="Roboto" panose="02000000000000000000" pitchFamily="2" charset="0"/>
              </a:rPr>
              <a:t>2582 individuals from some sites (use to build the model), 413 from some other site (external data)</a:t>
            </a:r>
          </a:p>
          <a:p>
            <a:pPr lvl="2"/>
            <a:r>
              <a:rPr lang="en-AU" sz="2400" dirty="0"/>
              <a:t>We will use different sized subsets of the training data to explore performance</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Fasting glucose</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random noise. We use these to simulate when you have a whole collection of measurements, many </a:t>
            </a:r>
            <a:r>
              <a:rPr lang="en-AU" sz="2400" dirty="0" err="1"/>
              <a:t>unassociated</a:t>
            </a:r>
            <a:r>
              <a:rPr lang="en-AU" sz="2400" dirty="0"/>
              <a:t> with outcome. </a:t>
            </a:r>
          </a:p>
        </p:txBody>
      </p:sp>
    </p:spTree>
    <p:extLst>
      <p:ext uri="{BB962C8B-B14F-4D97-AF65-F5344CB8AC3E}">
        <p14:creationId xmlns:p14="http://schemas.microsoft.com/office/powerpoint/2010/main" val="278441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sz="2800" dirty="0"/>
              <a:t>Get Google </a:t>
            </a:r>
            <a:r>
              <a:rPr lang="en-AU" sz="2800" dirty="0" err="1"/>
              <a:t>Colab</a:t>
            </a:r>
            <a:r>
              <a:rPr lang="en-AU" sz="2800" dirty="0"/>
              <a:t> working</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Explore the diabetes dataset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Fit a model on some real data</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Get some outputs that we’ll talk through in more detail in the next section. </a:t>
            </a:r>
          </a:p>
          <a:p>
            <a:endParaRPr lang="en-AU" sz="2800" dirty="0"/>
          </a:p>
        </p:txBody>
      </p:sp>
    </p:spTree>
    <p:extLst>
      <p:ext uri="{BB962C8B-B14F-4D97-AF65-F5344CB8AC3E}">
        <p14:creationId xmlns:p14="http://schemas.microsoft.com/office/powerpoint/2010/main" val="4108861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Observed that its easy for model performance on one dataset not to match performance on another:</a:t>
            </a:r>
          </a:p>
          <a:p>
            <a:pPr lvl="1"/>
            <a:r>
              <a:rPr lang="en-AU" sz="2400" dirty="0"/>
              <a:t>Occurs more as number of features increases</a:t>
            </a:r>
          </a:p>
          <a:p>
            <a:pPr lvl="1"/>
            <a:r>
              <a:rPr lang="en-AU" sz="2400" dirty="0"/>
              <a:t>Occurs less as the number of observations increases</a:t>
            </a:r>
          </a:p>
          <a:p>
            <a:pPr marL="0" lvl="1" indent="0">
              <a:buNone/>
            </a:pPr>
            <a:endParaRPr lang="en-AU" sz="2400" dirty="0"/>
          </a:p>
          <a:p>
            <a:pPr marL="0" lvl="1" indent="0">
              <a:buNone/>
            </a:pPr>
            <a:r>
              <a:rPr lang="en-AU" sz="2400" dirty="0"/>
              <a:t>Both are common situations in bioinformatics and clinical applications</a:t>
            </a:r>
          </a:p>
          <a:p>
            <a:pPr marL="457200" lvl="1" indent="0">
              <a:buNone/>
            </a:pPr>
            <a:endParaRPr lang="en-AU" sz="2400" dirty="0"/>
          </a:p>
          <a:p>
            <a:pPr marL="457200" lvl="1" indent="0">
              <a:buNone/>
            </a:pPr>
            <a:endParaRPr lang="en-AU" sz="2400" dirty="0"/>
          </a:p>
          <a:p>
            <a:r>
              <a:rPr lang="en-AU" sz="2400" dirty="0"/>
              <a:t>Lots of complications, even in a small dataset</a:t>
            </a:r>
          </a:p>
          <a:p>
            <a:endParaRPr lang="en-AU" sz="2400" dirty="0"/>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Measuring predictive performance</a:t>
            </a:r>
          </a:p>
          <a:p>
            <a:pPr marL="342900" indent="-342900">
              <a:buFont typeface="Arial" panose="020B0604020202020204" pitchFamily="34" charset="0"/>
              <a:buChar char="•"/>
            </a:pPr>
            <a:r>
              <a:rPr lang="en-AU" sz="2800" dirty="0"/>
              <a:t>World’s fastest tour of machine learning models</a:t>
            </a:r>
          </a:p>
          <a:p>
            <a:pPr marL="342900" indent="-342900">
              <a:buFont typeface="Arial" panose="020B0604020202020204" pitchFamily="34" charset="0"/>
              <a:buChar char="•"/>
            </a:pPr>
            <a:r>
              <a:rPr lang="en-AU" sz="2800" dirty="0"/>
              <a:t>Ideas about over-fitting</a:t>
            </a:r>
          </a:p>
        </p:txBody>
      </p:sp>
    </p:spTree>
    <p:extLst>
      <p:ext uri="{BB962C8B-B14F-4D97-AF65-F5344CB8AC3E}">
        <p14:creationId xmlns:p14="http://schemas.microsoft.com/office/powerpoint/2010/main" val="515455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274320" y="1568397"/>
            <a:ext cx="7376160" cy="3357563"/>
          </a:xfrm>
        </p:spPr>
        <p:txBody>
          <a:bodyPr>
            <a:normAutofit lnSpcReduction="10000"/>
          </a:bodyPr>
          <a:lstStyle/>
          <a:p>
            <a:pPr marL="0" indent="0">
              <a:buNone/>
            </a:pPr>
            <a:r>
              <a:rPr lang="en-AU" sz="2800" dirty="0"/>
              <a:t>Imagine a classifier that outputs a binary decision (true/false)</a:t>
            </a:r>
          </a:p>
          <a:p>
            <a:endParaRPr lang="en-AU" sz="2800" dirty="0"/>
          </a:p>
          <a:p>
            <a:pPr marL="0" indent="0">
              <a:buNone/>
            </a:pPr>
            <a:r>
              <a:rPr lang="en-AU" sz="2800" dirty="0"/>
              <a:t>True positive (TP) rate</a:t>
            </a:r>
          </a:p>
          <a:p>
            <a:r>
              <a:rPr lang="en-AU" sz="2400" dirty="0"/>
              <a:t>Proportion of positives </a:t>
            </a:r>
            <a:r>
              <a:rPr lang="en-AU" sz="2400" b="1" dirty="0"/>
              <a:t>correctly</a:t>
            </a:r>
            <a:r>
              <a:rPr lang="en-AU" sz="2400" dirty="0"/>
              <a:t> identified</a:t>
            </a:r>
          </a:p>
          <a:p>
            <a:pPr marL="0" indent="0">
              <a:buNone/>
            </a:pPr>
            <a:r>
              <a:rPr lang="en-AU" sz="2800" dirty="0"/>
              <a:t>False positive (FP)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 and balanced accuracy</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9A4B1F8-DCC6-64AC-78B7-DF99888E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3" y="1690058"/>
            <a:ext cx="11409362" cy="4060497"/>
          </a:xfrm>
        </p:spPr>
      </p:pic>
    </p:spTree>
    <p:extLst>
      <p:ext uri="{BB962C8B-B14F-4D97-AF65-F5344CB8AC3E}">
        <p14:creationId xmlns:p14="http://schemas.microsoft.com/office/powerpoint/2010/main" val="287757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7132128" y="1253331"/>
            <a:ext cx="363110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sz="2400" b="1" dirty="0"/>
              <a:t>Benjamin Goudey</a:t>
            </a:r>
          </a:p>
          <a:p>
            <a:pPr marL="342900" indent="-342900">
              <a:buFont typeface="Arial" panose="020B0604020202020204" pitchFamily="34" charset="0"/>
              <a:buChar char="•"/>
            </a:pPr>
            <a:r>
              <a:rPr lang="en-AU" sz="2400" dirty="0"/>
              <a:t>PhD in genomics and machine learning (lots of GWAS)</a:t>
            </a:r>
          </a:p>
          <a:p>
            <a:pPr marL="342900" indent="-342900">
              <a:buFont typeface="Arial" panose="020B0604020202020204" pitchFamily="34" charset="0"/>
              <a:buChar char="•"/>
            </a:pPr>
            <a:r>
              <a:rPr lang="en-AU" sz="2400" dirty="0"/>
              <a:t>Worked for IBM Research for 7 years</a:t>
            </a:r>
          </a:p>
          <a:p>
            <a:pPr lvl="2">
              <a:buFont typeface="Courier New" panose="02070309020205020404" pitchFamily="49" charset="0"/>
              <a:buChar char="o"/>
            </a:pPr>
            <a:r>
              <a:rPr lang="en-AU" dirty="0"/>
              <a:t>Healthcare research</a:t>
            </a:r>
          </a:p>
          <a:p>
            <a:pPr lvl="2">
              <a:buFont typeface="Courier New" panose="02070309020205020404" pitchFamily="49" charset="0"/>
              <a:buChar char="o"/>
            </a:pPr>
            <a:r>
              <a:rPr lang="en-AU" dirty="0"/>
              <a:t>Data science</a:t>
            </a:r>
          </a:p>
          <a:p>
            <a:pPr lvl="2">
              <a:buFont typeface="Courier New" panose="02070309020205020404" pitchFamily="49" charset="0"/>
              <a:buChar char="o"/>
            </a:pPr>
            <a:r>
              <a:rPr lang="en-AU" dirty="0"/>
              <a:t>Consulting</a:t>
            </a:r>
          </a:p>
          <a:p>
            <a:pPr marL="342900" indent="-342900">
              <a:buFont typeface="Arial" panose="020B0604020202020204" pitchFamily="34" charset="0"/>
              <a:buChar char="•"/>
            </a:pPr>
            <a:r>
              <a:rPr lang="en-AU" sz="2400" dirty="0"/>
              <a:t>Back to UoM</a:t>
            </a:r>
          </a:p>
          <a:p>
            <a:pPr marL="558900" lvl="1" indent="-342900"/>
            <a:r>
              <a:rPr lang="en-AU" sz="2400" dirty="0"/>
              <a:t>First CIS, </a:t>
            </a:r>
          </a:p>
          <a:p>
            <a:pPr marL="558900" lvl="1" indent="-342900"/>
            <a:r>
              <a:rPr lang="en-AU" sz="2400" dirty="0"/>
              <a:t>then Florey (Neuroscience)</a:t>
            </a:r>
          </a:p>
        </p:txBody>
      </p:sp>
    </p:spTree>
    <p:extLst>
      <p:ext uri="{BB962C8B-B14F-4D97-AF65-F5344CB8AC3E}">
        <p14:creationId xmlns:p14="http://schemas.microsoft.com/office/powerpoint/2010/main" val="1749007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F3E6-AA3A-2A72-E959-F643464AE2E1}"/>
              </a:ext>
            </a:extLst>
          </p:cNvPr>
          <p:cNvSpPr>
            <a:spLocks noGrp="1"/>
          </p:cNvSpPr>
          <p:nvPr>
            <p:ph type="title"/>
          </p:nvPr>
        </p:nvSpPr>
        <p:spPr/>
        <p:txBody>
          <a:bodyPr/>
          <a:lstStyle/>
          <a:p>
            <a:r>
              <a:rPr lang="en-AU" dirty="0"/>
              <a:t>But what about ROC curves and AUC</a:t>
            </a:r>
          </a:p>
        </p:txBody>
      </p:sp>
      <p:sp>
        <p:nvSpPr>
          <p:cNvPr id="4" name="Slide Number Placeholder 3">
            <a:extLst>
              <a:ext uri="{FF2B5EF4-FFF2-40B4-BE49-F238E27FC236}">
                <a16:creationId xmlns:a16="http://schemas.microsoft.com/office/drawing/2014/main" id="{C5831F10-4A60-3216-FCFD-CAE2D9DA58FA}"/>
              </a:ext>
            </a:extLst>
          </p:cNvPr>
          <p:cNvSpPr>
            <a:spLocks noGrp="1"/>
          </p:cNvSpPr>
          <p:nvPr>
            <p:ph type="sldNum" sz="quarter" idx="12"/>
          </p:nvPr>
        </p:nvSpPr>
        <p:spPr/>
        <p:txBody>
          <a:bodyPr/>
          <a:lstStyle/>
          <a:p>
            <a:fld id="{DC22DD25-61AE-413C-B4D2-EF2365C9B2E1}" type="slidenum">
              <a:rPr lang="en-AU" noProof="0" smtClean="0"/>
              <a:t>30</a:t>
            </a:fld>
            <a:endParaRPr lang="en-AU" noProof="0"/>
          </a:p>
        </p:txBody>
      </p:sp>
      <p:pic>
        <p:nvPicPr>
          <p:cNvPr id="5122" name="Picture 2" descr="How to Use ROC Curves and Precision-Recall Curves for Classification in  Python">
            <a:extLst>
              <a:ext uri="{FF2B5EF4-FFF2-40B4-BE49-F238E27FC236}">
                <a16:creationId xmlns:a16="http://schemas.microsoft.com/office/drawing/2014/main" id="{84D4E2AF-1864-1919-DD89-B33F48198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579" y="1334783"/>
            <a:ext cx="6380480" cy="4785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22352-E2C4-1FEA-78DD-09A6CCC14C1C}"/>
              </a:ext>
            </a:extLst>
          </p:cNvPr>
          <p:cNvSpPr txBox="1"/>
          <p:nvPr/>
        </p:nvSpPr>
        <p:spPr>
          <a:xfrm>
            <a:off x="563881" y="2545080"/>
            <a:ext cx="4084320" cy="707886"/>
          </a:xfrm>
          <a:prstGeom prst="rect">
            <a:avLst/>
          </a:prstGeom>
          <a:noFill/>
        </p:spPr>
        <p:txBody>
          <a:bodyPr wrap="square" rtlCol="0">
            <a:spAutoFit/>
          </a:bodyPr>
          <a:lstStyle/>
          <a:p>
            <a:r>
              <a:rPr lang="en-AU" sz="2000" dirty="0"/>
              <a:t>Used everywhere! But what do we compute them? </a:t>
            </a:r>
          </a:p>
        </p:txBody>
      </p:sp>
    </p:spTree>
    <p:extLst>
      <p:ext uri="{BB962C8B-B14F-4D97-AF65-F5344CB8AC3E}">
        <p14:creationId xmlns:p14="http://schemas.microsoft.com/office/powerpoint/2010/main" val="401455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31</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25" b="25117"/>
          <a:stretch/>
        </p:blipFill>
        <p:spPr bwMode="auto">
          <a:xfrm>
            <a:off x="6840238" y="1706880"/>
            <a:ext cx="3357820" cy="51511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74EE9F7-6D73-05B4-2F4E-EB1B063B3DF4}"/>
              </a:ext>
            </a:extLst>
          </p:cNvPr>
          <p:cNvSpPr>
            <a:spLocks noGrp="1"/>
          </p:cNvSpPr>
          <p:nvPr>
            <p:ph idx="1"/>
          </p:nvPr>
        </p:nvSpPr>
        <p:spPr>
          <a:xfrm>
            <a:off x="167640" y="2048682"/>
            <a:ext cx="6507480" cy="3849198"/>
          </a:xfrm>
        </p:spPr>
        <p:txBody>
          <a:bodyPr>
            <a:normAutofit/>
          </a:bodyPr>
          <a:lstStyle/>
          <a:p>
            <a:pPr marL="0" indent="0">
              <a:buNone/>
            </a:pPr>
            <a:r>
              <a:rPr lang="en-AU" sz="2800" dirty="0"/>
              <a:t>Imagine a binary classifier that outputs a continuous value</a:t>
            </a:r>
          </a:p>
          <a:p>
            <a:pPr marL="457200" indent="-457200">
              <a:buFont typeface="Arial" panose="020B0604020202020204" pitchFamily="34" charset="0"/>
              <a:buChar char="•"/>
            </a:pPr>
            <a:r>
              <a:rPr lang="en-AU" sz="2800" dirty="0"/>
              <a:t>Could be a probability or just a score</a:t>
            </a:r>
          </a:p>
          <a:p>
            <a:r>
              <a:rPr lang="en-AU" sz="2800" dirty="0"/>
              <a:t>To make a binary classification, we need to threshold the output into two classes. </a:t>
            </a:r>
          </a:p>
          <a:p>
            <a:r>
              <a:rPr lang="en-AU" sz="2800" dirty="0"/>
              <a:t>ROC Curve examines TPR and FPR at all thresholds</a:t>
            </a:r>
          </a:p>
          <a:p>
            <a:pPr marL="0" indent="0">
              <a:buNone/>
            </a:pPr>
            <a:endParaRPr lang="en-AU" sz="2400" dirty="0"/>
          </a:p>
          <a:p>
            <a:pPr marL="0" indent="0">
              <a:buNone/>
            </a:pPr>
            <a:endParaRPr lang="en-AU" dirty="0"/>
          </a:p>
        </p:txBody>
      </p:sp>
      <p:sp>
        <p:nvSpPr>
          <p:cNvPr id="6" name="TextBox 5">
            <a:extLst>
              <a:ext uri="{FF2B5EF4-FFF2-40B4-BE49-F238E27FC236}">
                <a16:creationId xmlns:a16="http://schemas.microsoft.com/office/drawing/2014/main" id="{C81245F7-5DA4-EC61-DDDE-CF82C27B48CC}"/>
              </a:ext>
            </a:extLst>
          </p:cNvPr>
          <p:cNvSpPr txBox="1"/>
          <p:nvPr/>
        </p:nvSpPr>
        <p:spPr>
          <a:xfrm>
            <a:off x="63561" y="6172501"/>
            <a:ext cx="6507480" cy="646331"/>
          </a:xfrm>
          <a:prstGeom prst="rect">
            <a:avLst/>
          </a:prstGeom>
          <a:noFill/>
        </p:spPr>
        <p:txBody>
          <a:bodyPr wrap="square" rtlCol="0">
            <a:spAutoFit/>
          </a:bodyPr>
          <a:lstStyle/>
          <a:p>
            <a:r>
              <a:rPr lang="en-AU" dirty="0"/>
              <a:t>https://</a:t>
            </a:r>
            <a:r>
              <a:rPr lang="en-AU" dirty="0" err="1"/>
              <a:t>towardsdatascience.com</a:t>
            </a:r>
            <a:r>
              <a:rPr lang="en-AU" dirty="0"/>
              <a:t>/understanding-the-roc-curve-in-three-visual-steps-795b1399481c#</a:t>
            </a:r>
          </a:p>
        </p:txBody>
      </p:sp>
    </p:spTree>
    <p:extLst>
      <p:ext uri="{BB962C8B-B14F-4D97-AF65-F5344CB8AC3E}">
        <p14:creationId xmlns:p14="http://schemas.microsoft.com/office/powerpoint/2010/main" val="2129790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32</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39781" b="27554"/>
          <a:stretch/>
        </p:blipFill>
        <p:spPr bwMode="auto">
          <a:xfrm>
            <a:off x="271798" y="1386506"/>
            <a:ext cx="10296000" cy="51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9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33</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1302" b="-10556"/>
          <a:stretch/>
        </p:blipFill>
        <p:spPr bwMode="auto">
          <a:xfrm>
            <a:off x="213359" y="1449014"/>
            <a:ext cx="11425431" cy="528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34</a:t>
            </a:fld>
            <a:endParaRPr lang="en-AU" noProof="0"/>
          </a:p>
        </p:txBody>
      </p:sp>
      <p:pic>
        <p:nvPicPr>
          <p:cNvPr id="8194" name="Picture 2">
            <a:extLst>
              <a:ext uri="{FF2B5EF4-FFF2-40B4-BE49-F238E27FC236}">
                <a16:creationId xmlns:a16="http://schemas.microsoft.com/office/drawing/2014/main" id="{09596EC7-9F08-4C91-87FE-BDEFCEAD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00" y="1374885"/>
            <a:ext cx="9997440" cy="5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36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1234440" y="179308"/>
            <a:ext cx="11064240" cy="1065848"/>
          </a:xfrm>
        </p:spPr>
        <p:txBody>
          <a:bodyPr>
            <a:normAutofit fontScale="90000"/>
          </a:bodyPr>
          <a:lstStyle/>
          <a:p>
            <a:r>
              <a:rPr lang="en-AU" sz="3600" dirty="0"/>
              <a:t>Receiver operating characteristic </a:t>
            </a:r>
            <a:br>
              <a:rPr lang="en-AU" sz="3600" dirty="0"/>
            </a:br>
            <a:r>
              <a:rPr lang="en-AU" sz="3600" dirty="0"/>
              <a:t>curve (ROC) &amp;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1799352"/>
            <a:ext cx="9080976" cy="4540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337588"/>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242-534B-21FC-A979-BDAE20877199}"/>
              </a:ext>
            </a:extLst>
          </p:cNvPr>
          <p:cNvSpPr>
            <a:spLocks noGrp="1"/>
          </p:cNvSpPr>
          <p:nvPr>
            <p:ph type="title"/>
          </p:nvPr>
        </p:nvSpPr>
        <p:spPr/>
        <p:txBody>
          <a:bodyPr/>
          <a:lstStyle/>
          <a:p>
            <a:r>
              <a:rPr lang="en-AU" dirty="0"/>
              <a:t>Which metric to pick is context specific</a:t>
            </a:r>
          </a:p>
        </p:txBody>
      </p:sp>
      <p:sp>
        <p:nvSpPr>
          <p:cNvPr id="3" name="Content Placeholder 2">
            <a:extLst>
              <a:ext uri="{FF2B5EF4-FFF2-40B4-BE49-F238E27FC236}">
                <a16:creationId xmlns:a16="http://schemas.microsoft.com/office/drawing/2014/main" id="{41B33925-093E-AF72-79EB-7A86F44EEE66}"/>
              </a:ext>
            </a:extLst>
          </p:cNvPr>
          <p:cNvSpPr>
            <a:spLocks noGrp="1"/>
          </p:cNvSpPr>
          <p:nvPr>
            <p:ph idx="1"/>
          </p:nvPr>
        </p:nvSpPr>
        <p:spPr/>
        <p:txBody>
          <a:bodyPr/>
          <a:lstStyle/>
          <a:p>
            <a:r>
              <a:rPr lang="en-AU" sz="2800" dirty="0"/>
              <a:t>Accuracy and AUC are measures of performance overall</a:t>
            </a:r>
          </a:p>
          <a:p>
            <a:endParaRPr lang="en-AU" sz="2800" dirty="0"/>
          </a:p>
          <a:p>
            <a:r>
              <a:rPr lang="en-AU" sz="2800" dirty="0"/>
              <a:t>In screening, we may only be interested in very high or very low risk individuals</a:t>
            </a:r>
          </a:p>
          <a:p>
            <a:r>
              <a:rPr lang="en-AU" sz="2800" dirty="0"/>
              <a:t>	Here, PPV and NPV may be more interesting</a:t>
            </a:r>
          </a:p>
          <a:p>
            <a:endParaRPr lang="en-AU" sz="2800" dirty="0"/>
          </a:p>
          <a:p>
            <a:r>
              <a:rPr lang="en-AU" sz="2800" dirty="0"/>
              <a:t>Costs can also be integrated into these scores to incorporate the cost of measurements or mis-labelling</a:t>
            </a:r>
          </a:p>
        </p:txBody>
      </p:sp>
      <p:sp>
        <p:nvSpPr>
          <p:cNvPr id="4" name="Slide Number Placeholder 3">
            <a:extLst>
              <a:ext uri="{FF2B5EF4-FFF2-40B4-BE49-F238E27FC236}">
                <a16:creationId xmlns:a16="http://schemas.microsoft.com/office/drawing/2014/main" id="{A0480226-2A1C-D0E6-4EE7-F9D2999DB50D}"/>
              </a:ext>
            </a:extLst>
          </p:cNvPr>
          <p:cNvSpPr>
            <a:spLocks noGrp="1"/>
          </p:cNvSpPr>
          <p:nvPr>
            <p:ph type="sldNum" sz="quarter" idx="12"/>
          </p:nvPr>
        </p:nvSpPr>
        <p:spPr/>
        <p:txBody>
          <a:bodyPr/>
          <a:lstStyle/>
          <a:p>
            <a:fld id="{DC22DD25-61AE-413C-B4D2-EF2365C9B2E1}" type="slidenum">
              <a:rPr lang="en-AU" noProof="0" smtClean="0"/>
              <a:t>36</a:t>
            </a:fld>
            <a:endParaRPr lang="en-AU" noProof="0"/>
          </a:p>
        </p:txBody>
      </p:sp>
    </p:spTree>
    <p:extLst>
      <p:ext uri="{BB962C8B-B14F-4D97-AF65-F5344CB8AC3E}">
        <p14:creationId xmlns:p14="http://schemas.microsoft.com/office/powerpoint/2010/main" val="890043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sz="4800"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51952" cy="336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1145847" y="349250"/>
            <a:ext cx="10296000" cy="887360"/>
          </a:xfrm>
        </p:spPr>
        <p:txBody>
          <a:bodyPr/>
          <a:lstStyle/>
          <a:p>
            <a:r>
              <a:rPr lang="en-AU" dirty="0"/>
              <a:t>Linear (or Logistic) regression</a:t>
            </a:r>
          </a:p>
        </p:txBody>
      </p:sp>
    </p:spTree>
    <p:extLst>
      <p:ext uri="{BB962C8B-B14F-4D97-AF65-F5344CB8AC3E}">
        <p14:creationId xmlns:p14="http://schemas.microsoft.com/office/powerpoint/2010/main" val="4181201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Penalized regression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49C8E-2D13-024D-A272-285222B0BF45}"/>
                  </a:ext>
                </a:extLst>
              </p:cNvPr>
              <p:cNvSpPr txBox="1"/>
              <p:nvPr/>
            </p:nvSpPr>
            <p:spPr>
              <a:xfrm>
                <a:off x="1143662" y="1455335"/>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xmlns="">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1143662" y="1455335"/>
                <a:ext cx="7172156" cy="1191288"/>
              </a:xfrm>
              <a:prstGeom prst="rect">
                <a:avLst/>
              </a:prstGeom>
              <a:blipFill>
                <a:blip r:embed="rId3"/>
                <a:stretch>
                  <a:fillRect l="-2124" t="-6316" r="-531" b="-4211"/>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2044624" y="1927877"/>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647021" y="2462933"/>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779767" y="3442125"/>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4330651" y="3378313"/>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794266" y="2646619"/>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573567" y="3837907"/>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404647"/>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xmlns="">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404647"/>
                <a:ext cx="11127918" cy="2167132"/>
              </a:xfrm>
              <a:prstGeom prst="rect">
                <a:avLst/>
              </a:prstGeom>
              <a:blipFill>
                <a:blip r:embed="rId4"/>
                <a:stretch>
                  <a:fillRect t="-2339"/>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400" b="1" dirty="0"/>
              <a:t>By the end of this session, you should be able to:</a:t>
            </a:r>
            <a:r>
              <a:rPr lang="en-AU" sz="2400" dirty="0"/>
              <a:t> </a:t>
            </a:r>
          </a:p>
          <a:p>
            <a:pPr marL="342900" indent="-342900">
              <a:buFont typeface="Arial" panose="020B0604020202020204" pitchFamily="34" charset="0"/>
              <a:buChar char="•"/>
            </a:pPr>
            <a:r>
              <a:rPr lang="en-AU" sz="2400" dirty="0"/>
              <a:t>Give a high-level description of what machine learning is and what it can do</a:t>
            </a:r>
          </a:p>
          <a:p>
            <a:pPr marL="342900" indent="-342900">
              <a:buFont typeface="Arial" panose="020B0604020202020204" pitchFamily="34" charset="0"/>
              <a:buChar char="•"/>
            </a:pPr>
            <a:r>
              <a:rPr lang="en-AU" sz="2400" dirty="0"/>
              <a:t>Understand the basics of evaluating </a:t>
            </a:r>
            <a:r>
              <a:rPr lang="en-AU" sz="2400" b="1" dirty="0"/>
              <a:t>supervised</a:t>
            </a:r>
            <a:r>
              <a:rPr lang="en-AU" sz="2400" dirty="0"/>
              <a:t> machine learning models</a:t>
            </a:r>
          </a:p>
          <a:p>
            <a:pPr marL="342900" indent="-342900">
              <a:buFont typeface="Arial" panose="020B0604020202020204" pitchFamily="34" charset="0"/>
              <a:buChar char="•"/>
            </a:pPr>
            <a:r>
              <a:rPr lang="en-AU" sz="2400" dirty="0"/>
              <a:t>Recognise when evaluation of machine learning models might be optimistically biased</a:t>
            </a:r>
          </a:p>
          <a:p>
            <a:pPr marL="342900" indent="-342900">
              <a:buFont typeface="Arial" panose="020B0604020202020204" pitchFamily="34" charset="0"/>
              <a:buChar char="•"/>
            </a:pPr>
            <a:r>
              <a:rPr lang="en-AU" sz="2400" dirty="0"/>
              <a:t>Have a passing familiarity with different models and metrics </a:t>
            </a:r>
          </a:p>
          <a:p>
            <a:pPr marL="342900" indent="-342900">
              <a:buFont typeface="Arial" panose="020B0604020202020204" pitchFamily="34" charset="0"/>
              <a:buChar char="•"/>
            </a:pPr>
            <a:r>
              <a:rPr lang="en-AU" sz="2400" dirty="0"/>
              <a:t>Play around with some </a:t>
            </a:r>
            <a:r>
              <a:rPr lang="en-AU" sz="2400"/>
              <a:t>basic R </a:t>
            </a:r>
            <a:r>
              <a:rPr lang="en-AU" sz="2400" dirty="0"/>
              <a:t>code for implementing machine learning pipelines</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2411514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6020560" y="5724270"/>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31" y="1526421"/>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330728"/>
            <a:ext cx="2411942" cy="461665"/>
          </a:xfrm>
          <a:prstGeom prst="rect">
            <a:avLst/>
          </a:prstGeom>
          <a:noFill/>
        </p:spPr>
        <p:txBody>
          <a:bodyPr wrap="none" rtlCol="0">
            <a:spAutoFit/>
          </a:bodyPr>
          <a:lstStyle/>
          <a:p>
            <a:r>
              <a:rPr lang="en-AU" sz="2400"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4400471" y="2155707"/>
            <a:ext cx="6063968" cy="461665"/>
          </a:xfrm>
          <a:prstGeom prst="rect">
            <a:avLst/>
          </a:prstGeom>
          <a:noFill/>
        </p:spPr>
        <p:txBody>
          <a:bodyPr wrap="none" rtlCol="0">
            <a:spAutoFit/>
          </a:bodyPr>
          <a:lstStyle/>
          <a:p>
            <a:r>
              <a:rPr lang="en-AU" sz="2400"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8717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8419264" y="2700060"/>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4775484" y="3842405"/>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8419264" y="5006897"/>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5273871" y="2832965"/>
            <a:ext cx="2985754" cy="461665"/>
          </a:xfrm>
          <a:prstGeom prst="rect">
            <a:avLst/>
          </a:prstGeom>
          <a:noFill/>
        </p:spPr>
        <p:txBody>
          <a:bodyPr wrap="none" rtlCol="0">
            <a:spAutoFit/>
          </a:bodyPr>
          <a:lstStyle/>
          <a:p>
            <a:r>
              <a:rPr lang="en-AU" sz="2400"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6234520" y="4207789"/>
            <a:ext cx="4050211" cy="461665"/>
          </a:xfrm>
          <a:prstGeom prst="rect">
            <a:avLst/>
          </a:prstGeom>
          <a:noFill/>
        </p:spPr>
        <p:txBody>
          <a:bodyPr wrap="none" rtlCol="0">
            <a:spAutoFit/>
          </a:bodyPr>
          <a:lstStyle/>
          <a:p>
            <a:r>
              <a:rPr lang="en-AU" sz="2400"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4341418" y="5235220"/>
            <a:ext cx="4077846" cy="830997"/>
          </a:xfrm>
          <a:prstGeom prst="rect">
            <a:avLst/>
          </a:prstGeom>
          <a:noFill/>
        </p:spPr>
        <p:txBody>
          <a:bodyPr wrap="square" rtlCol="0">
            <a:spAutoFit/>
          </a:bodyPr>
          <a:lstStyle/>
          <a:p>
            <a:r>
              <a:rPr lang="en-AU" sz="2400"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905538" y="1265505"/>
            <a:ext cx="10657964" cy="954107"/>
          </a:xfrm>
          <a:prstGeom prst="rect">
            <a:avLst/>
          </a:prstGeom>
          <a:noFill/>
        </p:spPr>
        <p:txBody>
          <a:bodyPr wrap="square" rtlCol="0">
            <a:spAutoFit/>
          </a:bodyPr>
          <a:lstStyle/>
          <a:p>
            <a:r>
              <a:rPr lang="en-AU" sz="2800" dirty="0"/>
              <a:t>We want the models we create on a given set of data to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919112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Fit a few different models on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metrics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model outputs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Get greater familiarity with the </a:t>
            </a:r>
            <a:r>
              <a:rPr lang="en-AU" dirty="0" err="1"/>
              <a:t>tidymodels</a:t>
            </a:r>
            <a:r>
              <a:rPr lang="en-AU" dirty="0"/>
              <a:t> package</a:t>
            </a:r>
          </a:p>
        </p:txBody>
      </p:sp>
    </p:spTree>
    <p:extLst>
      <p:ext uri="{BB962C8B-B14F-4D97-AF65-F5344CB8AC3E}">
        <p14:creationId xmlns:p14="http://schemas.microsoft.com/office/powerpoint/2010/main" val="1638556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Metrics for binary tasks are often but not always quite correlated with each other</a:t>
            </a:r>
          </a:p>
          <a:p>
            <a:r>
              <a:rPr lang="en-AU" dirty="0"/>
              <a:t> - Can vary more when datasets are imbalanced</a:t>
            </a:r>
          </a:p>
          <a:p>
            <a:r>
              <a:rPr lang="en-AU" dirty="0"/>
              <a:t> - Can look quite different when we move to having multiple possible labels</a:t>
            </a:r>
          </a:p>
          <a:p>
            <a:r>
              <a:rPr lang="en-AU" dirty="0"/>
              <a:t>Metrics for continuous values are a different kettle of fish</a:t>
            </a:r>
          </a:p>
          <a:p>
            <a:endParaRPr lang="en-AU" dirty="0"/>
          </a:p>
          <a:p>
            <a:r>
              <a:rPr lang="en-AU" dirty="0"/>
              <a:t>Different models can be extremely different in their outputs! </a:t>
            </a:r>
          </a:p>
          <a:p>
            <a:r>
              <a:rPr lang="en-AU" dirty="0"/>
              <a:t> - Predictive performance may be the same but complexity/interpretability may vary dramatically. </a:t>
            </a:r>
          </a:p>
          <a:p>
            <a:r>
              <a:rPr lang="en-AU" dirty="0"/>
              <a:t> - Computational costs can also vary a lot</a:t>
            </a:r>
          </a:p>
          <a:p>
            <a:endParaRPr lang="en-AU" dirty="0"/>
          </a:p>
          <a:p>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4144890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49ED-0229-A2E5-F939-419D44B9B090}"/>
              </a:ext>
            </a:extLst>
          </p:cNvPr>
          <p:cNvSpPr>
            <a:spLocks noGrp="1"/>
          </p:cNvSpPr>
          <p:nvPr>
            <p:ph type="title"/>
          </p:nvPr>
        </p:nvSpPr>
        <p:spPr/>
        <p:txBody>
          <a:bodyPr/>
          <a:lstStyle/>
          <a:p>
            <a:r>
              <a:rPr lang="en-AU" dirty="0"/>
              <a:t>What you will not learn</a:t>
            </a:r>
          </a:p>
        </p:txBody>
      </p:sp>
      <p:sp>
        <p:nvSpPr>
          <p:cNvPr id="3" name="Content Placeholder 2">
            <a:extLst>
              <a:ext uri="{FF2B5EF4-FFF2-40B4-BE49-F238E27FC236}">
                <a16:creationId xmlns:a16="http://schemas.microsoft.com/office/drawing/2014/main" id="{E6A87533-6862-10DC-6528-6C5C63F64B71}"/>
              </a:ext>
            </a:extLst>
          </p:cNvPr>
          <p:cNvSpPr>
            <a:spLocks noGrp="1"/>
          </p:cNvSpPr>
          <p:nvPr>
            <p:ph idx="1"/>
          </p:nvPr>
        </p:nvSpPr>
        <p:spPr/>
        <p:txBody>
          <a:bodyPr/>
          <a:lstStyle/>
          <a:p>
            <a:pPr marL="342900" indent="-342900">
              <a:buFont typeface="Arial" panose="020B0604020202020204" pitchFamily="34" charset="0"/>
              <a:buChar char="•"/>
            </a:pPr>
            <a:r>
              <a:rPr lang="en-AU" sz="2400" dirty="0"/>
              <a:t>Algorithms underpinning machine learning models</a:t>
            </a:r>
          </a:p>
          <a:p>
            <a:pPr marL="342900" indent="-342900">
              <a:buFont typeface="Arial" panose="020B0604020202020204" pitchFamily="34" charset="0"/>
              <a:buChar char="•"/>
            </a:pPr>
            <a:r>
              <a:rPr lang="en-AU" sz="2400" dirty="0"/>
              <a:t>Anything that is not supervised (reinforcement learning, unsupervised learning)</a:t>
            </a:r>
          </a:p>
          <a:p>
            <a:pPr marL="342900" indent="-342900">
              <a:buFont typeface="Arial" panose="020B0604020202020204" pitchFamily="34" charset="0"/>
              <a:buChar char="•"/>
            </a:pPr>
            <a:r>
              <a:rPr lang="en-AU" sz="2400" dirty="0"/>
              <a:t>How to run the latest and greatest deep-learning/AI models </a:t>
            </a:r>
          </a:p>
          <a:p>
            <a:pPr marL="342900" indent="-342900">
              <a:buFont typeface="Arial" panose="020B0604020202020204" pitchFamily="34" charset="0"/>
              <a:buChar char="•"/>
            </a:pPr>
            <a:r>
              <a:rPr lang="en-AU" sz="2400" dirty="0"/>
              <a:t>Details around data cleaning, engineering, organisation</a:t>
            </a:r>
          </a:p>
        </p:txBody>
      </p:sp>
      <p:sp>
        <p:nvSpPr>
          <p:cNvPr id="4" name="Slide Number Placeholder 3">
            <a:extLst>
              <a:ext uri="{FF2B5EF4-FFF2-40B4-BE49-F238E27FC236}">
                <a16:creationId xmlns:a16="http://schemas.microsoft.com/office/drawing/2014/main" id="{7175716B-69BB-731E-09F5-E6F634B48E02}"/>
              </a:ext>
            </a:extLst>
          </p:cNvPr>
          <p:cNvSpPr>
            <a:spLocks noGrp="1"/>
          </p:cNvSpPr>
          <p:nvPr>
            <p:ph type="sldNum" sz="quarter" idx="12"/>
          </p:nvPr>
        </p:nvSpPr>
        <p:spPr/>
        <p:txBody>
          <a:bodyPr/>
          <a:lstStyle/>
          <a:p>
            <a:fld id="{DC22DD25-61AE-413C-B4D2-EF2365C9B2E1}" type="slidenum">
              <a:rPr lang="en-AU" noProof="0" smtClean="0"/>
              <a:t>5</a:t>
            </a:fld>
            <a:endParaRPr lang="en-AU" noProof="0"/>
          </a:p>
        </p:txBody>
      </p:sp>
    </p:spTree>
    <p:extLst>
      <p:ext uri="{BB962C8B-B14F-4D97-AF65-F5344CB8AC3E}">
        <p14:creationId xmlns:p14="http://schemas.microsoft.com/office/powerpoint/2010/main" val="3253701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Session 3: 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The right way to train models and evaluate them</a:t>
            </a:r>
          </a:p>
          <a:p>
            <a:pPr marL="342900" indent="-342900">
              <a:buFont typeface="Arial" panose="020B0604020202020204" pitchFamily="34" charset="0"/>
              <a:buChar char="•"/>
            </a:pPr>
            <a:r>
              <a:rPr lang="en-AU" sz="2800" dirty="0"/>
              <a:t>Super critical any time you are making a predictive model</a:t>
            </a:r>
          </a:p>
        </p:txBody>
      </p:sp>
    </p:spTree>
    <p:extLst>
      <p:ext uri="{BB962C8B-B14F-4D97-AF65-F5344CB8AC3E}">
        <p14:creationId xmlns:p14="http://schemas.microsoft.com/office/powerpoint/2010/main" val="475042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sz="2400" dirty="0"/>
              <a:t>Recall</a:t>
            </a:r>
            <a:r>
              <a:rPr lang="en-AU" sz="2400" b="1" dirty="0"/>
              <a:t>: Primary goal </a:t>
            </a:r>
            <a:r>
              <a:rPr lang="en-AU" sz="2400" dirty="0"/>
              <a:t>is model generalisation</a:t>
            </a:r>
          </a:p>
          <a:p>
            <a:endParaRPr lang="en-AU" sz="2400" dirty="0"/>
          </a:p>
          <a:p>
            <a:r>
              <a:rPr lang="en-AU" sz="2400" dirty="0"/>
              <a:t>If we have two datasets, life is easy (sort of)</a:t>
            </a:r>
          </a:p>
          <a:p>
            <a:pPr lvl="1"/>
            <a:r>
              <a:rPr lang="en-AU" sz="2400" dirty="0"/>
              <a:t>Train model on one</a:t>
            </a:r>
          </a:p>
          <a:p>
            <a:pPr lvl="1"/>
            <a:r>
              <a:rPr lang="en-AU" sz="2400" dirty="0"/>
              <a:t>Test on remaining</a:t>
            </a:r>
          </a:p>
          <a:p>
            <a:endParaRPr lang="en-AU" sz="2400" dirty="0"/>
          </a:p>
          <a:p>
            <a:r>
              <a:rPr lang="en-AU" sz="2400" dirty="0"/>
              <a:t>But what if we only have a single dataset?</a:t>
            </a:r>
          </a:p>
          <a:p>
            <a:pPr marL="457200" lvl="1" indent="0">
              <a:buNone/>
            </a:pPr>
            <a:endParaRPr lang="en-AU" sz="2400" dirty="0"/>
          </a:p>
          <a:p>
            <a:endParaRPr lang="en-AU" sz="2400" dirty="0"/>
          </a:p>
          <a:p>
            <a:endParaRPr lang="en-AU" sz="2400" dirty="0"/>
          </a:p>
        </p:txBody>
      </p:sp>
      <p:sp>
        <p:nvSpPr>
          <p:cNvPr id="4" name="TextBox 3">
            <a:extLst>
              <a:ext uri="{FF2B5EF4-FFF2-40B4-BE49-F238E27FC236}">
                <a16:creationId xmlns:a16="http://schemas.microsoft.com/office/drawing/2014/main" id="{FBA28C98-66DD-E846-534A-4B2D8CEBDBF8}"/>
              </a:ext>
            </a:extLst>
          </p:cNvPr>
          <p:cNvSpPr txBox="1"/>
          <p:nvPr/>
        </p:nvSpPr>
        <p:spPr>
          <a:xfrm>
            <a:off x="6335487" y="166653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14633B9E-04FE-A8E1-DD96-C82F7A62E117}"/>
              </a:ext>
            </a:extLst>
          </p:cNvPr>
          <p:cNvSpPr txBox="1"/>
          <p:nvPr/>
        </p:nvSpPr>
        <p:spPr>
          <a:xfrm>
            <a:off x="8512380" y="1640501"/>
            <a:ext cx="3457800" cy="646331"/>
          </a:xfrm>
          <a:prstGeom prst="rect">
            <a:avLst/>
          </a:prstGeom>
          <a:noFill/>
        </p:spPr>
        <p:txBody>
          <a:bodyPr wrap="squar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F087DD06-8337-E23D-77BA-23D56A946A40}"/>
              </a:ext>
            </a:extLst>
          </p:cNvPr>
          <p:cNvSpPr/>
          <p:nvPr/>
        </p:nvSpPr>
        <p:spPr>
          <a:xfrm>
            <a:off x="6773293" y="2386012"/>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5B2E84A-A9E6-CA4A-3189-DBABBC32DC2B}"/>
              </a:ext>
            </a:extLst>
          </p:cNvPr>
          <p:cNvSpPr/>
          <p:nvPr/>
        </p:nvSpPr>
        <p:spPr>
          <a:xfrm>
            <a:off x="9336475" y="2394918"/>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3320C62D-D63A-2B5F-1751-2060049F5C9F}"/>
              </a:ext>
            </a:extLst>
          </p:cNvPr>
          <p:cNvSpPr txBox="1"/>
          <p:nvPr/>
        </p:nvSpPr>
        <p:spPr>
          <a:xfrm>
            <a:off x="6278080" y="4408607"/>
            <a:ext cx="1853264" cy="369332"/>
          </a:xfrm>
          <a:prstGeom prst="rect">
            <a:avLst/>
          </a:prstGeom>
          <a:noFill/>
        </p:spPr>
        <p:txBody>
          <a:bodyPr wrap="none" rtlCol="0">
            <a:spAutoFit/>
          </a:bodyPr>
          <a:lstStyle/>
          <a:p>
            <a:r>
              <a:rPr lang="en-AU" b="1" u="sng" dirty="0"/>
              <a:t>Data I have today</a:t>
            </a:r>
          </a:p>
        </p:txBody>
      </p:sp>
      <p:sp>
        <p:nvSpPr>
          <p:cNvPr id="9" name="Can 8">
            <a:extLst>
              <a:ext uri="{FF2B5EF4-FFF2-40B4-BE49-F238E27FC236}">
                <a16:creationId xmlns:a16="http://schemas.microsoft.com/office/drawing/2014/main" id="{93A923CC-D090-BD24-5121-EDE9FF626059}"/>
              </a:ext>
            </a:extLst>
          </p:cNvPr>
          <p:cNvSpPr/>
          <p:nvPr/>
        </p:nvSpPr>
        <p:spPr>
          <a:xfrm>
            <a:off x="6734132" y="4949666"/>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2C9085A-0622-E7C2-2A2B-E22BB385803E}"/>
              </a:ext>
            </a:extLst>
          </p:cNvPr>
          <p:cNvSpPr txBox="1"/>
          <p:nvPr/>
        </p:nvSpPr>
        <p:spPr>
          <a:xfrm>
            <a:off x="9500975" y="4949666"/>
            <a:ext cx="824265" cy="646331"/>
          </a:xfrm>
          <a:prstGeom prst="rect">
            <a:avLst/>
          </a:prstGeom>
          <a:noFill/>
        </p:spPr>
        <p:txBody>
          <a:bodyPr wrap="none" rtlCol="0">
            <a:spAutoFit/>
          </a:bodyPr>
          <a:lstStyle/>
          <a:p>
            <a:r>
              <a:rPr lang="en-AU" sz="3600" dirty="0"/>
              <a:t>???</a:t>
            </a:r>
          </a:p>
        </p:txBody>
      </p:sp>
    </p:spTree>
    <p:extLst>
      <p:ext uri="{BB962C8B-B14F-4D97-AF65-F5344CB8AC3E}">
        <p14:creationId xmlns:p14="http://schemas.microsoft.com/office/powerpoint/2010/main" val="4246556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Autofit/>
          </a:bodyPr>
          <a:lstStyle/>
          <a:p>
            <a:r>
              <a:rPr lang="en-AU" sz="3000" dirty="0"/>
              <a:t>Train model on the entire dataset</a:t>
            </a:r>
          </a:p>
          <a:p>
            <a:r>
              <a:rPr lang="en-AU" sz="3000" dirty="0"/>
              <a:t>Evaluate performance on the same data you used to build the model</a:t>
            </a:r>
          </a:p>
          <a:p>
            <a:r>
              <a:rPr lang="en-AU" sz="3000" b="1" dirty="0"/>
              <a:t>Pro</a:t>
            </a:r>
            <a:r>
              <a:rPr lang="en-AU" sz="3000" dirty="0"/>
              <a:t>: </a:t>
            </a:r>
          </a:p>
          <a:p>
            <a:pPr lvl="1"/>
            <a:r>
              <a:rPr lang="en-AU" sz="3000" dirty="0"/>
              <a:t>Trivial</a:t>
            </a:r>
          </a:p>
          <a:p>
            <a:r>
              <a:rPr lang="en-AU" sz="3000" b="1" dirty="0"/>
              <a:t>Con:</a:t>
            </a:r>
          </a:p>
          <a:p>
            <a:pPr lvl="1"/>
            <a:r>
              <a:rPr lang="en-AU" sz="3000" u="sng" dirty="0"/>
              <a:t>Provides no insight into generalisation!!</a:t>
            </a:r>
          </a:p>
          <a:p>
            <a:endParaRPr lang="en-AU" sz="3000" dirty="0"/>
          </a:p>
          <a:p>
            <a:r>
              <a:rPr lang="en-AU" sz="3000"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sz="3000" dirty="0"/>
              <a:t>Split the data into two parts: </a:t>
            </a:r>
          </a:p>
          <a:p>
            <a:pPr marL="0" indent="0">
              <a:buNone/>
            </a:pPr>
            <a:endParaRPr lang="en-AU" sz="3000" dirty="0"/>
          </a:p>
          <a:p>
            <a:pPr lvl="1"/>
            <a:r>
              <a:rPr lang="en-AU" sz="3000" dirty="0"/>
              <a:t>Use X% for </a:t>
            </a:r>
            <a:r>
              <a:rPr lang="en-AU" sz="3000" b="1" dirty="0"/>
              <a:t>training</a:t>
            </a:r>
            <a:r>
              <a:rPr lang="en-AU" sz="3000" dirty="0"/>
              <a:t> </a:t>
            </a:r>
            <a:r>
              <a:rPr lang="en-AU" sz="3000" dirty="0" err="1"/>
              <a:t>i.e</a:t>
            </a:r>
            <a:r>
              <a:rPr lang="en-AU" sz="3000" dirty="0"/>
              <a:t> model construction</a:t>
            </a:r>
          </a:p>
          <a:p>
            <a:pPr lvl="1"/>
            <a:r>
              <a:rPr lang="en-AU" sz="3000" dirty="0"/>
              <a:t>Use 100-X% for </a:t>
            </a:r>
            <a:r>
              <a:rPr lang="en-AU" sz="3000" b="1" dirty="0"/>
              <a:t>testing</a:t>
            </a:r>
            <a:r>
              <a:rPr lang="en-AU" sz="3000" dirty="0"/>
              <a:t> i.e. model evaluation</a:t>
            </a:r>
          </a:p>
          <a:p>
            <a:pPr lvl="1"/>
            <a:endParaRPr lang="en-AU" sz="3000" dirty="0"/>
          </a:p>
          <a:p>
            <a:r>
              <a:rPr lang="en-AU" sz="3000" dirty="0"/>
              <a:t>If comparing models, best model has best test set score</a:t>
            </a:r>
          </a:p>
          <a:p>
            <a:pPr lvl="1"/>
            <a:endParaRPr lang="en-AU" sz="3000" dirty="0"/>
          </a:p>
        </p:txBody>
      </p:sp>
    </p:spTree>
    <p:extLst>
      <p:ext uri="{BB962C8B-B14F-4D97-AF65-F5344CB8AC3E}">
        <p14:creationId xmlns:p14="http://schemas.microsoft.com/office/powerpoint/2010/main" val="35024623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Acceptable with large datasets and very computationally expensive models. But otherwise not ideal</a:t>
            </a:r>
          </a:p>
        </p:txBody>
      </p:sp>
    </p:spTree>
    <p:extLst>
      <p:ext uri="{BB962C8B-B14F-4D97-AF65-F5344CB8AC3E}">
        <p14:creationId xmlns:p14="http://schemas.microsoft.com/office/powerpoint/2010/main" val="3593044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sz="2800" dirty="0"/>
              <a:t>Performance varies depending on how we split the data</a:t>
            </a:r>
          </a:p>
          <a:p>
            <a:endParaRPr lang="en-AU" sz="2800" dirty="0"/>
          </a:p>
          <a:p>
            <a:r>
              <a:rPr lang="en-AU" sz="2800" dirty="0"/>
              <a:t>What if we run 1000 times and only report the split that leads to best performance?</a:t>
            </a:r>
          </a:p>
          <a:p>
            <a:pPr lvl="1"/>
            <a:r>
              <a:rPr lang="en-AU" sz="2800" dirty="0"/>
              <a:t>Improvement can be extremely large due to chance</a:t>
            </a:r>
          </a:p>
          <a:p>
            <a:pPr lvl="1"/>
            <a:endParaRPr lang="en-AU" sz="2800" dirty="0"/>
          </a:p>
          <a:p>
            <a:r>
              <a:rPr lang="en-AU" sz="2800"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Autofit/>
          </a:bodyPr>
          <a:lstStyle/>
          <a:p>
            <a:pPr marL="457200" indent="-457200">
              <a:buFont typeface="Arial" panose="020B0604020202020204" pitchFamily="34" charset="0"/>
              <a:buChar char="•"/>
            </a:pPr>
            <a:r>
              <a:rPr lang="en-AU" sz="3000" dirty="0"/>
              <a:t>Split the data into </a:t>
            </a:r>
            <a:r>
              <a:rPr lang="en-AU" sz="3000" b="1" dirty="0"/>
              <a:t>K</a:t>
            </a:r>
            <a:r>
              <a:rPr lang="en-AU" sz="3000" dirty="0"/>
              <a:t> equal size parts (folds)</a:t>
            </a:r>
          </a:p>
          <a:p>
            <a:pPr marL="457200" indent="-457200">
              <a:buFont typeface="Arial" panose="020B0604020202020204" pitchFamily="34" charset="0"/>
              <a:buChar char="•"/>
            </a:pPr>
            <a:r>
              <a:rPr lang="en-AU" sz="3000" dirty="0"/>
              <a:t>For each fold </a:t>
            </a:r>
          </a:p>
          <a:p>
            <a:pPr marL="725488" lvl="2" indent="-317500"/>
            <a:r>
              <a:rPr lang="en-AU" sz="2400" dirty="0"/>
              <a:t>Use all other folds, for </a:t>
            </a:r>
            <a:r>
              <a:rPr lang="en-AU" sz="2400" b="1" dirty="0"/>
              <a:t>training</a:t>
            </a:r>
          </a:p>
          <a:p>
            <a:pPr marL="725488" lvl="2" indent="-317500"/>
            <a:r>
              <a:rPr lang="en-AU" sz="2400" dirty="0"/>
              <a:t>Use fold as </a:t>
            </a:r>
            <a:r>
              <a:rPr lang="en-AU" sz="2400" b="1" dirty="0"/>
              <a:t>testing</a:t>
            </a:r>
            <a:r>
              <a:rPr lang="en-AU" sz="2400" dirty="0"/>
              <a:t> i.e. model evaluation</a:t>
            </a:r>
          </a:p>
          <a:p>
            <a:pPr marL="457200" indent="-457200">
              <a:buFont typeface="Arial" panose="020B0604020202020204" pitchFamily="34" charset="0"/>
              <a:buChar char="•"/>
            </a:pPr>
            <a:r>
              <a:rPr lang="en-AU" sz="3000" dirty="0"/>
              <a:t>Constructs </a:t>
            </a:r>
            <a:r>
              <a:rPr lang="en-AU" sz="3000" b="1" dirty="0"/>
              <a:t>K models</a:t>
            </a:r>
          </a:p>
          <a:p>
            <a:pPr marL="457200" indent="-457200">
              <a:buFont typeface="Arial" panose="020B0604020202020204" pitchFamily="34" charset="0"/>
              <a:buChar char="•"/>
            </a:pPr>
            <a:r>
              <a:rPr lang="en-AU" sz="3000" b="1" i="1" dirty="0"/>
              <a:t>Variant</a:t>
            </a:r>
            <a:r>
              <a:rPr lang="en-AU" sz="3000" i="1" dirty="0"/>
              <a:t>:</a:t>
            </a:r>
            <a:r>
              <a:rPr lang="en-AU" sz="3000" dirty="0"/>
              <a:t> repeat procedure </a:t>
            </a:r>
            <a:r>
              <a:rPr lang="en-AU" sz="3000" b="1" dirty="0"/>
              <a:t>R</a:t>
            </a:r>
            <a:r>
              <a:rPr lang="en-AU" sz="3000" dirty="0"/>
              <a:t> times to further reduce sampling bias. Construct </a:t>
            </a:r>
            <a:r>
              <a:rPr lang="en-AU" sz="3000" b="1" dirty="0"/>
              <a:t>R x K</a:t>
            </a:r>
            <a:r>
              <a:rPr lang="en-AU" sz="3000" dirty="0"/>
              <a:t> models</a:t>
            </a:r>
          </a:p>
          <a:p>
            <a:pPr marL="457200" indent="-457200">
              <a:buFont typeface="Arial" panose="020B0604020202020204" pitchFamily="34" charset="0"/>
              <a:buChar char="•"/>
            </a:pPr>
            <a:r>
              <a:rPr lang="en-AU" sz="3000" dirty="0"/>
              <a:t>If comparing models, best model has mean/median test score</a:t>
            </a:r>
          </a:p>
          <a:p>
            <a:pPr lvl="1"/>
            <a:endParaRPr lang="en-AU" sz="3000" dirty="0"/>
          </a:p>
        </p:txBody>
      </p:sp>
    </p:spTree>
    <p:extLst>
      <p:ext uri="{BB962C8B-B14F-4D97-AF65-F5344CB8AC3E}">
        <p14:creationId xmlns:p14="http://schemas.microsoft.com/office/powerpoint/2010/main" val="196255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fontScale="92500"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a:t>
            </a:r>
          </a:p>
          <a:p>
            <a:r>
              <a:rPr lang="en-AU" sz="3200" dirty="0"/>
              <a:t>Recommended for a wide range of problems!</a:t>
            </a:r>
          </a:p>
        </p:txBody>
      </p:sp>
    </p:spTree>
    <p:extLst>
      <p:ext uri="{BB962C8B-B14F-4D97-AF65-F5344CB8AC3E}">
        <p14:creationId xmlns:p14="http://schemas.microsoft.com/office/powerpoint/2010/main" val="47502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1: Concepts</a:t>
            </a:r>
          </a:p>
        </p:txBody>
      </p:sp>
    </p:spTree>
    <p:extLst>
      <p:ext uri="{BB962C8B-B14F-4D97-AF65-F5344CB8AC3E}">
        <p14:creationId xmlns:p14="http://schemas.microsoft.com/office/powerpoint/2010/main" val="2830911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Data leakage and learning “uninteresting” things</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60</a:t>
            </a:fld>
            <a:endParaRPr lang="en-AU" noProof="0"/>
          </a:p>
        </p:txBody>
      </p:sp>
      <p:sp>
        <p:nvSpPr>
          <p:cNvPr id="3" name="TextBox 2">
            <a:extLst>
              <a:ext uri="{FF2B5EF4-FFF2-40B4-BE49-F238E27FC236}">
                <a16:creationId xmlns:a16="http://schemas.microsoft.com/office/drawing/2014/main" id="{37226570-617B-5830-9480-72206E5481D1}"/>
              </a:ext>
            </a:extLst>
          </p:cNvPr>
          <p:cNvSpPr txBox="1"/>
          <p:nvPr/>
        </p:nvSpPr>
        <p:spPr>
          <a:xfrm>
            <a:off x="655321" y="1524000"/>
            <a:ext cx="10805160" cy="707886"/>
          </a:xfrm>
          <a:prstGeom prst="rect">
            <a:avLst/>
          </a:prstGeom>
          <a:noFill/>
        </p:spPr>
        <p:txBody>
          <a:bodyPr wrap="square" rtlCol="0">
            <a:spAutoFit/>
          </a:bodyPr>
          <a:lstStyle/>
          <a:p>
            <a:r>
              <a:rPr lang="en-AU" sz="2000" dirty="0"/>
              <a:t>Even when you cross validate, you need to make sure that you have no information about test dataset in your training dataset. This can be subtle.</a:t>
            </a:r>
          </a:p>
        </p:txBody>
      </p:sp>
      <p:pic>
        <p:nvPicPr>
          <p:cNvPr id="9" name="Picture 8">
            <a:extLst>
              <a:ext uri="{FF2B5EF4-FFF2-40B4-BE49-F238E27FC236}">
                <a16:creationId xmlns:a16="http://schemas.microsoft.com/office/drawing/2014/main" id="{DDDF94CE-D22B-18A2-52B9-1E48D970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600" y="2231886"/>
            <a:ext cx="3464560" cy="3464560"/>
          </a:xfrm>
          <a:prstGeom prst="rect">
            <a:avLst/>
          </a:prstGeom>
        </p:spPr>
      </p:pic>
      <p:sp>
        <p:nvSpPr>
          <p:cNvPr id="10" name="TextBox 9">
            <a:extLst>
              <a:ext uri="{FF2B5EF4-FFF2-40B4-BE49-F238E27FC236}">
                <a16:creationId xmlns:a16="http://schemas.microsoft.com/office/drawing/2014/main" id="{5B4C5327-32CC-E282-1E26-D7CC695F954A}"/>
              </a:ext>
            </a:extLst>
          </p:cNvPr>
          <p:cNvSpPr txBox="1"/>
          <p:nvPr/>
        </p:nvSpPr>
        <p:spPr>
          <a:xfrm>
            <a:off x="7620490" y="5663313"/>
            <a:ext cx="4185569" cy="646331"/>
          </a:xfrm>
          <a:prstGeom prst="rect">
            <a:avLst/>
          </a:prstGeom>
          <a:noFill/>
        </p:spPr>
        <p:txBody>
          <a:bodyPr wrap="none" rtlCol="0">
            <a:spAutoFit/>
          </a:bodyPr>
          <a:lstStyle/>
          <a:p>
            <a:r>
              <a:rPr lang="en-AU" dirty="0"/>
              <a:t>Learning hospital label in image instead of </a:t>
            </a:r>
            <a:br>
              <a:rPr lang="en-AU" dirty="0"/>
            </a:br>
            <a:r>
              <a:rPr lang="en-AU" dirty="0"/>
              <a:t>lung status</a:t>
            </a:r>
          </a:p>
        </p:txBody>
      </p:sp>
      <p:pic>
        <p:nvPicPr>
          <p:cNvPr id="9218" name="Picture 2" descr="Grass-Fed vs. Grain-Fed Beef — What's the Difference?">
            <a:extLst>
              <a:ext uri="{FF2B5EF4-FFF2-40B4-BE49-F238E27FC236}">
                <a16:creationId xmlns:a16="http://schemas.microsoft.com/office/drawing/2014/main" id="{815920E1-B229-ECBF-FC63-6A550DA169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4044" r="49345" b="-5292"/>
          <a:stretch/>
        </p:blipFill>
        <p:spPr bwMode="auto">
          <a:xfrm>
            <a:off x="4811246" y="2231886"/>
            <a:ext cx="2697480" cy="18299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B69055-5719-6D6D-8C64-5EFBE33E1FCD}"/>
              </a:ext>
            </a:extLst>
          </p:cNvPr>
          <p:cNvSpPr txBox="1"/>
          <p:nvPr/>
        </p:nvSpPr>
        <p:spPr>
          <a:xfrm>
            <a:off x="5135513" y="4121793"/>
            <a:ext cx="1374543" cy="369332"/>
          </a:xfrm>
          <a:prstGeom prst="rect">
            <a:avLst/>
          </a:prstGeom>
          <a:noFill/>
        </p:spPr>
        <p:txBody>
          <a:bodyPr wrap="none" rtlCol="0">
            <a:spAutoFit/>
          </a:bodyPr>
          <a:lstStyle/>
          <a:p>
            <a:r>
              <a:rPr lang="en-AU" dirty="0"/>
              <a:t>Predict COW</a:t>
            </a:r>
          </a:p>
        </p:txBody>
      </p:sp>
      <p:pic>
        <p:nvPicPr>
          <p:cNvPr id="9220" name="Picture 4" descr="Cow on road: To err fatally is human, so forgive bovine ...">
            <a:extLst>
              <a:ext uri="{FF2B5EF4-FFF2-40B4-BE49-F238E27FC236}">
                <a16:creationId xmlns:a16="http://schemas.microsoft.com/office/drawing/2014/main" id="{CBBBE500-E4ED-B3FD-C102-73C16930B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60" r="40191"/>
          <a:stretch/>
        </p:blipFill>
        <p:spPr bwMode="auto">
          <a:xfrm>
            <a:off x="4811246" y="4551042"/>
            <a:ext cx="2263542" cy="15463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C8EB84-E046-DB47-B6F8-4C41748E7C5A}"/>
              </a:ext>
            </a:extLst>
          </p:cNvPr>
          <p:cNvSpPr txBox="1"/>
          <p:nvPr/>
        </p:nvSpPr>
        <p:spPr>
          <a:xfrm>
            <a:off x="5581268" y="6401927"/>
            <a:ext cx="1279709" cy="369332"/>
          </a:xfrm>
          <a:prstGeom prst="rect">
            <a:avLst/>
          </a:prstGeom>
          <a:noFill/>
        </p:spPr>
        <p:txBody>
          <a:bodyPr wrap="none" rtlCol="0">
            <a:spAutoFit/>
          </a:bodyPr>
          <a:lstStyle/>
          <a:p>
            <a:r>
              <a:rPr lang="en-AU" dirty="0"/>
              <a:t>Predict CAR</a:t>
            </a:r>
          </a:p>
        </p:txBody>
      </p:sp>
      <p:pic>
        <p:nvPicPr>
          <p:cNvPr id="9224" name="Picture 8" descr="Overfitting : r/algotrading">
            <a:extLst>
              <a:ext uri="{FF2B5EF4-FFF2-40B4-BE49-F238E27FC236}">
                <a16:creationId xmlns:a16="http://schemas.microsoft.com/office/drawing/2014/main" id="{F50ADF5F-8691-0030-F68A-4904A3386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4" y="2287123"/>
            <a:ext cx="3811925" cy="25412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2A45FA-2FCB-C9E7-153E-F26C3D2EBBD7}"/>
              </a:ext>
            </a:extLst>
          </p:cNvPr>
          <p:cNvSpPr txBox="1"/>
          <p:nvPr/>
        </p:nvSpPr>
        <p:spPr>
          <a:xfrm>
            <a:off x="405864" y="4883643"/>
            <a:ext cx="3734099" cy="646331"/>
          </a:xfrm>
          <a:prstGeom prst="rect">
            <a:avLst/>
          </a:prstGeom>
          <a:noFill/>
        </p:spPr>
        <p:txBody>
          <a:bodyPr wrap="none" rtlCol="0">
            <a:spAutoFit/>
          </a:bodyPr>
          <a:lstStyle/>
          <a:p>
            <a:r>
              <a:rPr lang="en-AU" dirty="0"/>
              <a:t>Near perfect prediction  -</a:t>
            </a:r>
            <a:br>
              <a:rPr lang="en-AU" dirty="0"/>
            </a:br>
            <a:r>
              <a:rPr lang="en-AU" dirty="0"/>
              <a:t> typically an indicator of data leakage</a:t>
            </a:r>
          </a:p>
        </p:txBody>
      </p:sp>
    </p:spTree>
    <p:extLst>
      <p:ext uri="{BB962C8B-B14F-4D97-AF65-F5344CB8AC3E}">
        <p14:creationId xmlns:p14="http://schemas.microsoft.com/office/powerpoint/2010/main" val="33191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2E727-0B24-470B-EE95-8BD13C6A04E6}"/>
            </a:ext>
          </a:extLst>
        </p:cNvPr>
        <p:cNvGrpSpPr/>
        <p:nvPr/>
      </p:nvGrpSpPr>
      <p:grpSpPr>
        <a:xfrm>
          <a:off x="0" y="0"/>
          <a:ext cx="0" cy="0"/>
          <a:chOff x="0" y="0"/>
          <a:chExt cx="0" cy="0"/>
        </a:xfrm>
      </p:grpSpPr>
      <p:pic>
        <p:nvPicPr>
          <p:cNvPr id="17412" name="Picture 4">
            <a:extLst>
              <a:ext uri="{FF2B5EF4-FFF2-40B4-BE49-F238E27FC236}">
                <a16:creationId xmlns:a16="http://schemas.microsoft.com/office/drawing/2014/main" id="{D4B91BA9-357B-C4C4-6DAF-580E2BD5B0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7772FD-84F3-213F-2EF9-DAE2B59362FA}"/>
              </a:ext>
            </a:extLst>
          </p:cNvPr>
          <p:cNvSpPr>
            <a:spLocks noGrp="1"/>
          </p:cNvSpPr>
          <p:nvPr>
            <p:ph type="title"/>
          </p:nvPr>
        </p:nvSpPr>
        <p:spPr/>
        <p:txBody>
          <a:bodyPr/>
          <a:lstStyle/>
          <a:p>
            <a:r>
              <a:rPr lang="en-AU" b="1" dirty="0"/>
              <a:t>What if we want to make some model decisions?</a:t>
            </a:r>
          </a:p>
        </p:txBody>
      </p:sp>
      <p:sp>
        <p:nvSpPr>
          <p:cNvPr id="6" name="Content Placeholder 5">
            <a:extLst>
              <a:ext uri="{FF2B5EF4-FFF2-40B4-BE49-F238E27FC236}">
                <a16:creationId xmlns:a16="http://schemas.microsoft.com/office/drawing/2014/main" id="{37439A2F-DCA8-5125-34D2-B7D556AAC0F0}"/>
              </a:ext>
            </a:extLst>
          </p:cNvPr>
          <p:cNvSpPr>
            <a:spLocks noGrp="1"/>
          </p:cNvSpPr>
          <p:nvPr>
            <p:ph idx="1"/>
          </p:nvPr>
        </p:nvSpPr>
        <p:spPr>
          <a:xfrm>
            <a:off x="467235" y="1567149"/>
            <a:ext cx="4753211" cy="4928531"/>
          </a:xfrm>
        </p:spPr>
        <p:txBody>
          <a:bodyPr>
            <a:normAutofit/>
          </a:bodyPr>
          <a:lstStyle/>
          <a:p>
            <a:r>
              <a:rPr lang="en-AU" sz="3000" dirty="0"/>
              <a:t>Maybe we want to select some subset of measurements </a:t>
            </a:r>
          </a:p>
          <a:p>
            <a:endParaRPr lang="en-AU" sz="3000" dirty="0"/>
          </a:p>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endParaRPr lang="en-AU" sz="3000" dirty="0"/>
          </a:p>
        </p:txBody>
      </p:sp>
      <p:sp>
        <p:nvSpPr>
          <p:cNvPr id="4" name="Rectangle 3">
            <a:extLst>
              <a:ext uri="{FF2B5EF4-FFF2-40B4-BE49-F238E27FC236}">
                <a16:creationId xmlns:a16="http://schemas.microsoft.com/office/drawing/2014/main" id="{77FC0EF2-B3B6-EC9A-287B-D32DCB7ABEFB}"/>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2EE50E8-F11D-9E0A-8E90-B2637B4184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FDDCC745-9605-0F51-1BD1-6F32CB57DDD9}"/>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9312B9-9260-F7CC-E243-ADCE5C2FD4E8}"/>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2874979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681D7-469B-72B5-02EC-D8692B10C1D8}"/>
            </a:ext>
          </a:extLst>
        </p:cNvPr>
        <p:cNvGrpSpPr/>
        <p:nvPr/>
      </p:nvGrpSpPr>
      <p:grpSpPr>
        <a:xfrm>
          <a:off x="0" y="0"/>
          <a:ext cx="0" cy="0"/>
          <a:chOff x="0" y="0"/>
          <a:chExt cx="0" cy="0"/>
        </a:xfrm>
      </p:grpSpPr>
      <p:pic>
        <p:nvPicPr>
          <p:cNvPr id="17412" name="Picture 4">
            <a:extLst>
              <a:ext uri="{FF2B5EF4-FFF2-40B4-BE49-F238E27FC236}">
                <a16:creationId xmlns:a16="http://schemas.microsoft.com/office/drawing/2014/main" id="{F0638FB7-5FCF-2000-F48F-0DD79A0CAE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226CC4-BB4F-18A3-37F9-6C8DB260A6A0}"/>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2FAE06A-9C89-C97F-E628-7B9CDFA54D79}"/>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r>
              <a:rPr lang="en-AU" sz="3000" dirty="0"/>
              <a:t>The test dataset is no longer</a:t>
            </a:r>
            <a:br>
              <a:rPr lang="en-AU" sz="3000" dirty="0"/>
            </a:br>
            <a:r>
              <a:rPr lang="en-AU" sz="3000" dirty="0"/>
              <a:t>with held! Its been used to </a:t>
            </a:r>
            <a:br>
              <a:rPr lang="en-AU" sz="3000" dirty="0"/>
            </a:br>
            <a:r>
              <a:rPr lang="en-AU" sz="3000" dirty="0"/>
              <a:t>optimise model choices</a:t>
            </a:r>
          </a:p>
          <a:p>
            <a:pPr lvl="1"/>
            <a:r>
              <a:rPr lang="en-AU" sz="3000" b="1" dirty="0"/>
              <a:t>DO NOT DO THIS!</a:t>
            </a:r>
          </a:p>
        </p:txBody>
      </p:sp>
      <p:sp>
        <p:nvSpPr>
          <p:cNvPr id="4" name="Rectangle 3">
            <a:extLst>
              <a:ext uri="{FF2B5EF4-FFF2-40B4-BE49-F238E27FC236}">
                <a16:creationId xmlns:a16="http://schemas.microsoft.com/office/drawing/2014/main" id="{1438EDE8-DA40-D76E-4A16-16BFEEC72D7A}"/>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43E5E1B1-AD23-B966-8CC3-F5B943FB75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F05ABF4B-4E4F-AEEE-2F5B-1DBA43456088}"/>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371614-DAA6-10D3-C6AC-EAFC8586F232}"/>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1830756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a:xfrm>
            <a:off x="316356" y="1562895"/>
            <a:ext cx="11408409" cy="4376944"/>
          </a:xfrm>
        </p:spPr>
        <p:txBody>
          <a:bodyPr/>
          <a:lstStyle/>
          <a:p>
            <a:r>
              <a:rPr lang="en-AU" sz="2800" dirty="0"/>
              <a:t>Fit some different machine learning classifiers</a:t>
            </a:r>
          </a:p>
          <a:p>
            <a:endParaRPr lang="en-AU" sz="2800" dirty="0"/>
          </a:p>
          <a:p>
            <a:r>
              <a:rPr lang="en-AU" sz="2800" dirty="0"/>
              <a:t>Evaluate performance using training/test split</a:t>
            </a:r>
          </a:p>
          <a:p>
            <a:endParaRPr lang="en-AU" sz="2800" dirty="0"/>
          </a:p>
          <a:p>
            <a:r>
              <a:rPr lang="en-AU" sz="2800"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800" dirty="0"/>
              <a:t>Test train split sees large performance differences</a:t>
            </a:r>
          </a:p>
          <a:p>
            <a:pPr marL="457200" lvl="1" indent="0">
              <a:buNone/>
            </a:pPr>
            <a:endParaRPr lang="en-AU" sz="2800" dirty="0"/>
          </a:p>
          <a:p>
            <a:r>
              <a:rPr lang="en-AU" sz="2800" dirty="0"/>
              <a:t>More variables, more variability</a:t>
            </a:r>
          </a:p>
          <a:p>
            <a:endParaRPr lang="en-AU" sz="2800" dirty="0"/>
          </a:p>
          <a:p>
            <a:r>
              <a:rPr lang="en-AU" sz="2800" dirty="0"/>
              <a:t>Cross-validation takes a little time to run</a:t>
            </a:r>
          </a:p>
          <a:p>
            <a:endParaRPr lang="en-AU" sz="2800" dirty="0"/>
          </a:p>
          <a:p>
            <a:r>
              <a:rPr lang="en-AU" sz="2800" dirty="0"/>
              <a:t>Some models require careful parameter selection</a:t>
            </a:r>
          </a:p>
          <a:p>
            <a:endParaRPr lang="en-AU" sz="2800" dirty="0"/>
          </a:p>
          <a:p>
            <a:endParaRPr lang="en-AU" sz="2800" dirty="0"/>
          </a:p>
          <a:p>
            <a:pPr lvl="1"/>
            <a:endParaRPr lang="en-AU" sz="2800" dirty="0"/>
          </a:p>
          <a:p>
            <a:r>
              <a:rPr lang="en-AU" sz="2800" dirty="0"/>
              <a:t>7</a:t>
            </a:r>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66</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413430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67</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192727" y="2819400"/>
            <a:ext cx="7414081" cy="1200329"/>
          </a:xfrm>
          <a:prstGeom prst="rect">
            <a:avLst/>
          </a:prstGeom>
          <a:noFill/>
        </p:spPr>
        <p:txBody>
          <a:bodyPr wrap="none" rtlCol="0">
            <a:spAutoFit/>
          </a:bodyPr>
          <a:lstStyle/>
          <a:p>
            <a:r>
              <a:rPr lang="en-AU" sz="2400" dirty="0"/>
              <a:t>Microarray panel of gene expression data(n=117)</a:t>
            </a:r>
          </a:p>
          <a:p>
            <a:r>
              <a:rPr lang="en-AU" sz="2400" dirty="0"/>
              <a:t>70 genes predict five-year metastases with 78% accuracy</a:t>
            </a:r>
          </a:p>
          <a:p>
            <a:r>
              <a:rPr lang="en-AU" sz="2400" dirty="0"/>
              <a:t>Model used “leave-one out cross-validation”</a:t>
            </a:r>
          </a:p>
        </p:txBody>
      </p:sp>
    </p:spTree>
    <p:extLst>
      <p:ext uri="{BB962C8B-B14F-4D97-AF65-F5344CB8AC3E}">
        <p14:creationId xmlns:p14="http://schemas.microsoft.com/office/powerpoint/2010/main" val="311061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68</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alphaModFix amt="33000"/>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D2132E2-6567-186A-694F-6394809B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72" y="3928311"/>
            <a:ext cx="5792968" cy="1981804"/>
          </a:xfrm>
          <a:prstGeom prst="rect">
            <a:avLst/>
          </a:prstGeom>
        </p:spPr>
      </p:pic>
      <p:sp>
        <p:nvSpPr>
          <p:cNvPr id="6" name="TextBox 5">
            <a:extLst>
              <a:ext uri="{FF2B5EF4-FFF2-40B4-BE49-F238E27FC236}">
                <a16:creationId xmlns:a16="http://schemas.microsoft.com/office/drawing/2014/main" id="{8BA09F29-B3A8-2D6D-7E90-3F61D239498B}"/>
              </a:ext>
            </a:extLst>
          </p:cNvPr>
          <p:cNvSpPr txBox="1"/>
          <p:nvPr/>
        </p:nvSpPr>
        <p:spPr>
          <a:xfrm>
            <a:off x="385941" y="2819400"/>
            <a:ext cx="4673738" cy="3970318"/>
          </a:xfrm>
          <a:prstGeom prst="rect">
            <a:avLst/>
          </a:prstGeom>
          <a:noFill/>
        </p:spPr>
        <p:txBody>
          <a:bodyPr wrap="square" rtlCol="0">
            <a:spAutoFit/>
          </a:bodyPr>
          <a:lstStyle/>
          <a:p>
            <a:r>
              <a:rPr lang="en-AU" sz="2800" dirty="0"/>
              <a:t>Simon et al (2003) and </a:t>
            </a:r>
            <a:r>
              <a:rPr lang="en-AU" sz="2800" dirty="0" err="1"/>
              <a:t>Ambroise</a:t>
            </a:r>
            <a:r>
              <a:rPr lang="en-AU" sz="2800" dirty="0"/>
              <a:t> and McLachlan (2003) both highlighted that gene (</a:t>
            </a:r>
            <a:r>
              <a:rPr lang="en-AU" sz="2800" dirty="0" err="1"/>
              <a:t>fxqeature</a:t>
            </a:r>
            <a:r>
              <a:rPr lang="en-AU" sz="2800" dirty="0"/>
              <a:t>) selection took place on whole dataset (outside of CV). </a:t>
            </a:r>
          </a:p>
          <a:p>
            <a:endParaRPr lang="en-AU" sz="2800" dirty="0"/>
          </a:p>
          <a:p>
            <a:r>
              <a:rPr lang="en-AU" sz="2800" dirty="0"/>
              <a:t>If CV is done correctly, performance drops to </a:t>
            </a:r>
            <a:r>
              <a:rPr lang="en-AU" sz="2800" b="1" dirty="0"/>
              <a:t>59</a:t>
            </a:r>
            <a:r>
              <a:rPr lang="en-AU" sz="2800" dirty="0"/>
              <a:t>%</a:t>
            </a:r>
          </a:p>
        </p:txBody>
      </p:sp>
      <p:pic>
        <p:nvPicPr>
          <p:cNvPr id="7" name="Picture 6" descr="Text&#10;&#10;Description automatically generated">
            <a:extLst>
              <a:ext uri="{FF2B5EF4-FFF2-40B4-BE49-F238E27FC236}">
                <a16:creationId xmlns:a16="http://schemas.microsoft.com/office/drawing/2014/main" id="{7B835C40-CBC6-7406-D5BA-1B9A376A8DB9}"/>
              </a:ext>
            </a:extLst>
          </p:cNvPr>
          <p:cNvPicPr>
            <a:picLocks noChangeAspect="1"/>
          </p:cNvPicPr>
          <p:nvPr/>
        </p:nvPicPr>
        <p:blipFill rotWithShape="1">
          <a:blip r:embed="rId4"/>
          <a:srcRect l="3041" r="9134"/>
          <a:stretch/>
        </p:blipFill>
        <p:spPr>
          <a:xfrm>
            <a:off x="5166360" y="2707908"/>
            <a:ext cx="5792967" cy="1244355"/>
          </a:xfrm>
          <a:prstGeom prst="rect">
            <a:avLst/>
          </a:prstGeom>
        </p:spPr>
      </p:pic>
    </p:spTree>
    <p:extLst>
      <p:ext uri="{BB962C8B-B14F-4D97-AF65-F5344CB8AC3E}">
        <p14:creationId xmlns:p14="http://schemas.microsoft.com/office/powerpoint/2010/main" val="3929158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90BA-CA98-4D4D-2E32-A492E31E15F7}"/>
              </a:ext>
            </a:extLst>
          </p:cNvPr>
          <p:cNvSpPr>
            <a:spLocks noGrp="1"/>
          </p:cNvSpPr>
          <p:nvPr>
            <p:ph type="title"/>
          </p:nvPr>
        </p:nvSpPr>
        <p:spPr/>
        <p:txBody>
          <a:bodyPr/>
          <a:lstStyle/>
          <a:p>
            <a:r>
              <a:rPr lang="en-AU" dirty="0"/>
              <a:t>But Ben, people don’t make that mistake any more, right?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DE47F9E2-5D5E-131C-13B5-C5D3773D3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32" y="2115026"/>
            <a:ext cx="10814111" cy="3371374"/>
          </a:xfrm>
        </p:spPr>
      </p:pic>
      <p:sp>
        <p:nvSpPr>
          <p:cNvPr id="4" name="Slide Number Placeholder 3">
            <a:extLst>
              <a:ext uri="{FF2B5EF4-FFF2-40B4-BE49-F238E27FC236}">
                <a16:creationId xmlns:a16="http://schemas.microsoft.com/office/drawing/2014/main" id="{EA44E50D-AED0-14DD-A7D1-87CE41F40CE2}"/>
              </a:ext>
            </a:extLst>
          </p:cNvPr>
          <p:cNvSpPr>
            <a:spLocks noGrp="1"/>
          </p:cNvSpPr>
          <p:nvPr>
            <p:ph type="sldNum" sz="quarter" idx="12"/>
          </p:nvPr>
        </p:nvSpPr>
        <p:spPr/>
        <p:txBody>
          <a:bodyPr/>
          <a:lstStyle/>
          <a:p>
            <a:fld id="{DC22DD25-61AE-413C-B4D2-EF2365C9B2E1}" type="slidenum">
              <a:rPr lang="en-AU" noProof="0" smtClean="0"/>
              <a:t>69</a:t>
            </a:fld>
            <a:endParaRPr lang="en-AU" noProof="0"/>
          </a:p>
        </p:txBody>
      </p:sp>
    </p:spTree>
    <p:extLst>
      <p:ext uri="{BB962C8B-B14F-4D97-AF65-F5344CB8AC3E}">
        <p14:creationId xmlns:p14="http://schemas.microsoft.com/office/powerpoint/2010/main" val="4170904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400" dirty="0"/>
              <a:t>What is machine learning?</a:t>
            </a:r>
          </a:p>
          <a:p>
            <a:pPr marL="342900" indent="-342900">
              <a:buFont typeface="Arial" panose="020B0604020202020204" pitchFamily="34" charset="0"/>
              <a:buChar char="•"/>
            </a:pPr>
            <a:r>
              <a:rPr lang="en-AU" sz="2400" dirty="0"/>
              <a:t>How does machine learning differ from other types of related fields?</a:t>
            </a:r>
          </a:p>
          <a:p>
            <a:pPr marL="342900" indent="-342900">
              <a:buFont typeface="Arial" panose="020B0604020202020204" pitchFamily="34" charset="0"/>
              <a:buChar char="•"/>
            </a:pPr>
            <a:r>
              <a:rPr lang="en-AU" sz="2400" dirty="0"/>
              <a:t>What is the most common goal of machine learning?</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13431532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4</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Evaluate impact of feature selection when conducted naively</a:t>
            </a:r>
          </a:p>
          <a:p>
            <a:endParaRPr lang="en-AU" sz="2400" dirty="0"/>
          </a:p>
          <a:p>
            <a:r>
              <a:rPr lang="en-AU" sz="2400" dirty="0"/>
              <a:t>Conduct feature selection via nested cross-validation</a:t>
            </a:r>
          </a:p>
          <a:p>
            <a:endParaRPr lang="en-AU" sz="2400" dirty="0"/>
          </a:p>
          <a:p>
            <a:r>
              <a:rPr lang="en-AU" sz="2400"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Test train split sees large performance differences</a:t>
            </a:r>
          </a:p>
          <a:p>
            <a:pPr marL="457200" lvl="1" indent="0">
              <a:buNone/>
            </a:pPr>
            <a:endParaRPr lang="en-AU" sz="2400" dirty="0"/>
          </a:p>
          <a:p>
            <a:r>
              <a:rPr lang="en-AU" sz="2400" dirty="0"/>
              <a:t>More variables, more variability</a:t>
            </a:r>
          </a:p>
          <a:p>
            <a:endParaRPr lang="en-AU" sz="2400" dirty="0"/>
          </a:p>
          <a:p>
            <a:r>
              <a:rPr lang="en-AU" sz="2400" dirty="0"/>
              <a:t>Cross-validation takes a little time to run</a:t>
            </a:r>
          </a:p>
          <a:p>
            <a:endParaRPr lang="en-AU" sz="2400" dirty="0"/>
          </a:p>
          <a:p>
            <a:r>
              <a:rPr lang="en-AU" sz="2400" dirty="0"/>
              <a:t>Some models require careful parameter selection</a:t>
            </a:r>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Common issues in machine learning in life sciences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435AAD-C607-CA79-0FAB-3976F929F7C4}"/>
              </a:ext>
            </a:extLst>
          </p:cNvPr>
          <p:cNvSpPr>
            <a:spLocks noGrp="1"/>
          </p:cNvSpPr>
          <p:nvPr>
            <p:ph type="title"/>
          </p:nvPr>
        </p:nvSpPr>
        <p:spPr/>
        <p:txBody>
          <a:bodyPr/>
          <a:lstStyle/>
          <a:p>
            <a:r>
              <a:rPr lang="en-AU" dirty="0" err="1"/>
              <a:t>Sumary</a:t>
            </a:r>
            <a:r>
              <a:rPr lang="en-AU" dirty="0"/>
              <a:t> of today</a:t>
            </a:r>
          </a:p>
        </p:txBody>
      </p:sp>
      <p:sp>
        <p:nvSpPr>
          <p:cNvPr id="6" name="Content Placeholder 5">
            <a:extLst>
              <a:ext uri="{FF2B5EF4-FFF2-40B4-BE49-F238E27FC236}">
                <a16:creationId xmlns:a16="http://schemas.microsoft.com/office/drawing/2014/main" id="{D3DB42E5-51E9-33BC-9D96-2054AF5FF517}"/>
              </a:ext>
            </a:extLst>
          </p:cNvPr>
          <p:cNvSpPr>
            <a:spLocks noGrp="1"/>
          </p:cNvSpPr>
          <p:nvPr>
            <p:ph idx="1"/>
          </p:nvPr>
        </p:nvSpPr>
        <p:spPr/>
        <p:txBody>
          <a:bodyPr/>
          <a:lstStyle/>
          <a:p>
            <a:pPr marL="342900" indent="-342900">
              <a:buFont typeface="Arial" panose="020B0604020202020204" pitchFamily="34" charset="0"/>
              <a:buChar char="•"/>
            </a:pPr>
            <a:r>
              <a:rPr lang="en-AU" sz="2600" dirty="0"/>
              <a:t>Basic concepts of machine learning (prediction not attribution)</a:t>
            </a:r>
          </a:p>
          <a:p>
            <a:pPr marL="342900" indent="-342900">
              <a:buFont typeface="Arial" panose="020B0604020202020204" pitchFamily="34" charset="0"/>
              <a:buChar char="•"/>
            </a:pPr>
            <a:r>
              <a:rPr lang="en-AU" sz="2600" dirty="0"/>
              <a:t>Explored supervised learning, in particular classification</a:t>
            </a:r>
          </a:p>
          <a:p>
            <a:pPr marL="342900" indent="-342900">
              <a:buFont typeface="Arial" panose="020B0604020202020204" pitchFamily="34" charset="0"/>
              <a:buChar char="•"/>
            </a:pPr>
            <a:r>
              <a:rPr lang="en-AU" sz="2600" dirty="0"/>
              <a:t>Touched on a few algorithms</a:t>
            </a:r>
          </a:p>
          <a:p>
            <a:pPr marL="342900" indent="-342900">
              <a:buFont typeface="Arial" panose="020B0604020202020204" pitchFamily="34" charset="0"/>
              <a:buChar char="•"/>
            </a:pPr>
            <a:r>
              <a:rPr lang="en-AU" sz="2600" dirty="0"/>
              <a:t>Described experimental design for ML</a:t>
            </a:r>
          </a:p>
          <a:p>
            <a:pPr marL="342900" indent="-342900">
              <a:buFont typeface="Arial" panose="020B0604020202020204" pitchFamily="34" charset="0"/>
              <a:buChar char="•"/>
            </a:pPr>
            <a:endParaRPr lang="en-AU" sz="2600" dirty="0"/>
          </a:p>
          <a:p>
            <a:pPr marL="342900" indent="-342900">
              <a:buFont typeface="Arial" panose="020B0604020202020204" pitchFamily="34" charset="0"/>
              <a:buChar char="•"/>
            </a:pPr>
            <a:r>
              <a:rPr lang="en-AU" sz="2600" dirty="0"/>
              <a:t>But there is a wealth of information not covered. </a:t>
            </a:r>
          </a:p>
        </p:txBody>
      </p:sp>
      <p:sp>
        <p:nvSpPr>
          <p:cNvPr id="4" name="Slide Number Placeholder 3">
            <a:extLst>
              <a:ext uri="{FF2B5EF4-FFF2-40B4-BE49-F238E27FC236}">
                <a16:creationId xmlns:a16="http://schemas.microsoft.com/office/drawing/2014/main" id="{83087B7B-557B-336D-64AA-5705F1853726}"/>
              </a:ext>
            </a:extLst>
          </p:cNvPr>
          <p:cNvSpPr>
            <a:spLocks noGrp="1"/>
          </p:cNvSpPr>
          <p:nvPr>
            <p:ph type="sldNum" sz="quarter" idx="12"/>
          </p:nvPr>
        </p:nvSpPr>
        <p:spPr/>
        <p:txBody>
          <a:bodyPr/>
          <a:lstStyle/>
          <a:p>
            <a:fld id="{BDC0D3D8-B87F-4B4B-A85C-712EDEEEAC86}" type="slidenum">
              <a:rPr lang="en-AU" smtClean="0"/>
              <a:t>75</a:t>
            </a:fld>
            <a:endParaRPr lang="en-AU"/>
          </a:p>
        </p:txBody>
      </p:sp>
    </p:spTree>
    <p:extLst>
      <p:ext uri="{BB962C8B-B14F-4D97-AF65-F5344CB8AC3E}">
        <p14:creationId xmlns:p14="http://schemas.microsoft.com/office/powerpoint/2010/main" val="41697164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Data changes over time</a:t>
            </a:r>
          </a:p>
        </p:txBody>
      </p:sp>
      <p:pic>
        <p:nvPicPr>
          <p:cNvPr id="2050" name="Picture 2">
            <a:extLst>
              <a:ext uri="{FF2B5EF4-FFF2-40B4-BE49-F238E27FC236}">
                <a16:creationId xmlns:a16="http://schemas.microsoft.com/office/drawing/2014/main" id="{50E4DC8F-ACFD-14B9-767E-C9CAFDFF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285" y="1852612"/>
            <a:ext cx="6096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A28FA0D-1A63-8DD0-07D8-63F18FA59A48}"/>
              </a:ext>
            </a:extLst>
          </p:cNvPr>
          <p:cNvSpPr txBox="1">
            <a:spLocks/>
          </p:cNvSpPr>
          <p:nvPr/>
        </p:nvSpPr>
        <p:spPr>
          <a:xfrm>
            <a:off x="316356" y="1532415"/>
            <a:ext cx="5779644"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collect data from different sources and the relationships between variables may differ: </a:t>
            </a:r>
          </a:p>
          <a:p>
            <a:pPr marL="342900" indent="-342900">
              <a:buFont typeface="Arial" panose="020B0604020202020204" pitchFamily="34" charset="0"/>
              <a:buChar char="•"/>
            </a:pPr>
            <a:r>
              <a:rPr lang="en-AU" dirty="0"/>
              <a:t>equipment (scanners, assays etc)</a:t>
            </a:r>
          </a:p>
          <a:p>
            <a:pPr marL="342900" indent="-342900">
              <a:buFont typeface="Arial" panose="020B0604020202020204" pitchFamily="34" charset="0"/>
              <a:buChar char="•"/>
            </a:pPr>
            <a:r>
              <a:rPr lang="en-AU" dirty="0"/>
              <a:t>environment, people, process</a:t>
            </a:r>
          </a:p>
          <a:p>
            <a:pPr marL="342900" indent="-342900">
              <a:buFont typeface="Arial" panose="020B0604020202020204" pitchFamily="34" charset="0"/>
              <a:buChar char="•"/>
            </a:pPr>
            <a:r>
              <a:rPr lang="en-AU" dirty="0"/>
              <a:t>cohorts and study design</a:t>
            </a:r>
          </a:p>
          <a:p>
            <a:endParaRPr lang="en-AU" dirty="0"/>
          </a:p>
          <a:p>
            <a:r>
              <a:rPr lang="en-AU" dirty="0"/>
              <a:t>Depending on the issue, you may want to harmonize datasets (make them more similar) using statistical methods</a:t>
            </a:r>
          </a:p>
          <a:p>
            <a:r>
              <a:rPr lang="en-AU" dirty="0"/>
              <a:t>OR</a:t>
            </a:r>
          </a:p>
          <a:p>
            <a:r>
              <a:rPr lang="en-AU" dirty="0"/>
              <a:t>You may need to train a classifier that can be robust to distribution shifts. </a:t>
            </a:r>
          </a:p>
        </p:txBody>
      </p:sp>
    </p:spTree>
    <p:extLst>
      <p:ext uri="{BB962C8B-B14F-4D97-AF65-F5344CB8AC3E}">
        <p14:creationId xmlns:p14="http://schemas.microsoft.com/office/powerpoint/2010/main" val="24776704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Measurement noise</a:t>
            </a:r>
          </a:p>
        </p:txBody>
      </p:sp>
      <p:pic>
        <p:nvPicPr>
          <p:cNvPr id="1026" name="Picture 2">
            <a:extLst>
              <a:ext uri="{FF2B5EF4-FFF2-40B4-BE49-F238E27FC236}">
                <a16:creationId xmlns:a16="http://schemas.microsoft.com/office/drawing/2014/main" id="{C208289F-DE5B-4B31-607D-F25D84E74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6216" y="1952015"/>
            <a:ext cx="6008549" cy="35377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B857F45-62F3-BC4D-A1E9-6743514A4F8D}"/>
              </a:ext>
            </a:extLst>
          </p:cNvPr>
          <p:cNvSpPr txBox="1">
            <a:spLocks/>
          </p:cNvSpPr>
          <p:nvPr/>
        </p:nvSpPr>
        <p:spPr>
          <a:xfrm>
            <a:off x="316356" y="1532415"/>
            <a:ext cx="5399860"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might measure something and know there is measurement noise. </a:t>
            </a:r>
          </a:p>
          <a:p>
            <a:r>
              <a:rPr lang="en-AU" dirty="0"/>
              <a:t>It is possible to integrate this knowledge into your models: </a:t>
            </a:r>
          </a:p>
          <a:p>
            <a:pPr marL="342900" indent="-342900">
              <a:buFont typeface="Arial" panose="020B0604020202020204" pitchFamily="34" charset="0"/>
              <a:buChar char="•"/>
            </a:pPr>
            <a:r>
              <a:rPr lang="en-AU" dirty="0"/>
              <a:t>Bayesian model allow you to integrate this information but can be complex to fit</a:t>
            </a:r>
          </a:p>
          <a:p>
            <a:pPr marL="342900" indent="-342900">
              <a:buFont typeface="Arial" panose="020B0604020202020204" pitchFamily="34" charset="0"/>
              <a:buChar char="•"/>
            </a:pPr>
            <a:r>
              <a:rPr lang="en-AU" dirty="0"/>
              <a:t>Can up-weight or down weight features based on prior knowledge</a:t>
            </a:r>
          </a:p>
          <a:p>
            <a:pPr marL="342900" indent="-342900">
              <a:buFont typeface="Arial" panose="020B0604020202020204" pitchFamily="34" charset="0"/>
              <a:buChar char="•"/>
            </a:pPr>
            <a:r>
              <a:rPr lang="en-AU" dirty="0"/>
              <a:t>Extensions of some models exist that can treat observed values as distributions rather than exact numbers</a:t>
            </a:r>
          </a:p>
        </p:txBody>
      </p:sp>
    </p:spTree>
    <p:extLst>
      <p:ext uri="{BB962C8B-B14F-4D97-AF65-F5344CB8AC3E}">
        <p14:creationId xmlns:p14="http://schemas.microsoft.com/office/powerpoint/2010/main" val="27113142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Complicated datasets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sz="2400" dirty="0"/>
              <a:t>Longitudinal datasets?</a:t>
            </a:r>
          </a:p>
          <a:p>
            <a:pPr marL="342900" indent="-342900">
              <a:buFont typeface="Arial" panose="020B0604020202020204" pitchFamily="34" charset="0"/>
              <a:buChar char="•"/>
            </a:pPr>
            <a:r>
              <a:rPr lang="en-AU" sz="2400" dirty="0"/>
              <a:t>Look for models that can incorporated temporal relationships (survival or mixed linear models often have ML extensions)</a:t>
            </a:r>
          </a:p>
          <a:p>
            <a:r>
              <a:rPr lang="en-AU" sz="2400" dirty="0"/>
              <a:t>Lots of weird structure in my data (relationships between samples)?</a:t>
            </a:r>
          </a:p>
          <a:p>
            <a:pPr marL="342900" indent="-342900">
              <a:buFont typeface="Arial" panose="020B0604020202020204" pitchFamily="34" charset="0"/>
              <a:buChar char="•"/>
            </a:pPr>
            <a:r>
              <a:rPr lang="en-AU" sz="2400" dirty="0"/>
              <a:t>Graph based models exist that can incorporate lots of relationships</a:t>
            </a:r>
          </a:p>
          <a:p>
            <a:pPr marL="342900" indent="-342900">
              <a:buFont typeface="Arial" panose="020B0604020202020204" pitchFamily="34" charset="0"/>
              <a:buChar char="•"/>
            </a:pPr>
            <a:r>
              <a:rPr lang="en-AU" sz="2400" dirty="0"/>
              <a:t>Hierarchical information can also be represented in certain types of linear mixed models and their extensions</a:t>
            </a:r>
          </a:p>
          <a:p>
            <a:pPr marL="342900" indent="-342900">
              <a:buFont typeface="Arial" panose="020B0604020202020204" pitchFamily="34" charset="0"/>
              <a:buChar char="•"/>
            </a:pPr>
            <a:endParaRPr lang="en-AU" sz="2400" dirty="0"/>
          </a:p>
          <a:p>
            <a:r>
              <a:rPr lang="en-AU" sz="2400" dirty="0"/>
              <a:t>Often datasets are reframed as cross-sectional tasks, even if they aren’t exactly</a:t>
            </a:r>
          </a:p>
          <a:p>
            <a:endParaRPr lang="en-AU" sz="2400" dirty="0"/>
          </a:p>
        </p:txBody>
      </p:sp>
    </p:spTree>
    <p:extLst>
      <p:ext uri="{BB962C8B-B14F-4D97-AF65-F5344CB8AC3E}">
        <p14:creationId xmlns:p14="http://schemas.microsoft.com/office/powerpoint/2010/main" val="3713382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How big does my sample size need to be?</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a:xfrm>
            <a:off x="316357" y="1532415"/>
            <a:ext cx="4880484" cy="4376944"/>
          </a:xfrm>
        </p:spPr>
        <p:txBody>
          <a:bodyPr/>
          <a:lstStyle/>
          <a:p>
            <a:r>
              <a:rPr lang="en-AU" sz="2400" dirty="0"/>
              <a:t>Very hard to estimate. </a:t>
            </a:r>
          </a:p>
          <a:p>
            <a:pPr marL="457200" indent="-457200">
              <a:buFont typeface="Arial" panose="020B0604020202020204" pitchFamily="34" charset="0"/>
              <a:buChar char="•"/>
            </a:pPr>
            <a:r>
              <a:rPr lang="en-AU" dirty="0"/>
              <a:t>How many features do you have?</a:t>
            </a:r>
          </a:p>
          <a:p>
            <a:pPr marL="457200" indent="-457200">
              <a:buFont typeface="Arial" panose="020B0604020202020204" pitchFamily="34" charset="0"/>
              <a:buChar char="•"/>
            </a:pPr>
            <a:r>
              <a:rPr lang="en-AU" dirty="0"/>
              <a:t>How strong is the association between features and outcome? </a:t>
            </a:r>
          </a:p>
          <a:p>
            <a:r>
              <a:rPr lang="en-AU" sz="2400" dirty="0"/>
              <a:t>Power analysis is not exactly a thing for ML</a:t>
            </a:r>
          </a:p>
          <a:p>
            <a:pPr marL="457200" indent="-457200">
              <a:buFont typeface="Arial" panose="020B0604020202020204" pitchFamily="34" charset="0"/>
              <a:buChar char="•"/>
            </a:pPr>
            <a:r>
              <a:rPr lang="en-AU" dirty="0"/>
              <a:t>It can be if your final result is a statistical test again some baseline model</a:t>
            </a:r>
          </a:p>
          <a:p>
            <a:r>
              <a:rPr lang="en-AU" sz="2400" dirty="0"/>
              <a:t>If you have pilot dataset, try to build a model and vary sample size</a:t>
            </a:r>
          </a:p>
          <a:p>
            <a:pPr marL="457200" indent="-457200">
              <a:buFont typeface="Arial" panose="020B0604020202020204" pitchFamily="34" charset="0"/>
              <a:buChar char="•"/>
            </a:pPr>
            <a:endParaRPr lang="en-AU" dirty="0"/>
          </a:p>
        </p:txBody>
      </p:sp>
      <p:pic>
        <p:nvPicPr>
          <p:cNvPr id="3074" name="Picture 2">
            <a:extLst>
              <a:ext uri="{FF2B5EF4-FFF2-40B4-BE49-F238E27FC236}">
                <a16:creationId xmlns:a16="http://schemas.microsoft.com/office/drawing/2014/main" id="{0D4AA6B2-1120-5FF7-4612-E6E99DEA7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401328"/>
            <a:ext cx="6329805" cy="415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23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Autofit/>
          </a:bodyPr>
          <a:lstStyle/>
          <a:p>
            <a:r>
              <a:rPr lang="en-AU" sz="2400" dirty="0"/>
              <a:t>You’ve collected information about a set of samples/individuals. </a:t>
            </a:r>
          </a:p>
          <a:p>
            <a:endParaRPr lang="en-AU" sz="2400" dirty="0"/>
          </a:p>
          <a:p>
            <a:r>
              <a:rPr lang="en-AU" sz="2400" dirty="0"/>
              <a:t>How do we use this data to infer the probability of some outcome? </a:t>
            </a:r>
          </a:p>
          <a:p>
            <a:pPr marL="342900" indent="-342900">
              <a:buFont typeface="Arial" panose="020B0604020202020204" pitchFamily="34" charset="0"/>
              <a:buChar char="•"/>
            </a:pPr>
            <a:r>
              <a:rPr lang="en-AU" sz="2400" dirty="0"/>
              <a:t>Infer risk of disease</a:t>
            </a:r>
          </a:p>
          <a:p>
            <a:pPr marL="342900" indent="-342900">
              <a:buFont typeface="Arial" panose="020B0604020202020204" pitchFamily="34" charset="0"/>
              <a:buChar char="•"/>
            </a:pPr>
            <a:r>
              <a:rPr lang="en-AU" sz="2400" dirty="0"/>
              <a:t>Predict if data is low quality</a:t>
            </a:r>
          </a:p>
          <a:p>
            <a:pPr marL="342900" indent="-342900">
              <a:buFont typeface="Arial" panose="020B0604020202020204" pitchFamily="34" charset="0"/>
              <a:buChar char="•"/>
            </a:pPr>
            <a:r>
              <a:rPr lang="en-AU" sz="2400" dirty="0"/>
              <a:t>Predict if a given variant is deleterious or not</a:t>
            </a:r>
          </a:p>
          <a:p>
            <a:endParaRPr lang="en-AU" sz="2400" dirty="0"/>
          </a:p>
          <a:p>
            <a:endParaRPr lang="en-AU" sz="2400"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DE9B-1644-34DF-4A64-AC63A261F83E}"/>
              </a:ext>
            </a:extLst>
          </p:cNvPr>
          <p:cNvSpPr>
            <a:spLocks noGrp="1"/>
          </p:cNvSpPr>
          <p:nvPr>
            <p:ph type="title"/>
          </p:nvPr>
        </p:nvSpPr>
        <p:spPr/>
        <p:txBody>
          <a:bodyPr/>
          <a:lstStyle/>
          <a:p>
            <a:r>
              <a:rPr lang="en-AU" dirty="0"/>
              <a:t>But what about Deep Learning?!</a:t>
            </a:r>
          </a:p>
        </p:txBody>
      </p:sp>
      <p:sp>
        <p:nvSpPr>
          <p:cNvPr id="3" name="Content Placeholder 2">
            <a:extLst>
              <a:ext uri="{FF2B5EF4-FFF2-40B4-BE49-F238E27FC236}">
                <a16:creationId xmlns:a16="http://schemas.microsoft.com/office/drawing/2014/main" id="{52AC22E2-6BFF-A6FE-EC83-BC18A9F10EDF}"/>
              </a:ext>
            </a:extLst>
          </p:cNvPr>
          <p:cNvSpPr>
            <a:spLocks noGrp="1"/>
          </p:cNvSpPr>
          <p:nvPr>
            <p:ph idx="1"/>
          </p:nvPr>
        </p:nvSpPr>
        <p:spPr>
          <a:xfrm>
            <a:off x="316357" y="1532415"/>
            <a:ext cx="6282563" cy="4376944"/>
          </a:xfrm>
        </p:spPr>
        <p:txBody>
          <a:bodyPr/>
          <a:lstStyle/>
          <a:p>
            <a:r>
              <a:rPr lang="en-AU" dirty="0"/>
              <a:t>If we have enough data with the right sort of structure, we could get our algorithm to learn features as well as construct classifiers. </a:t>
            </a:r>
          </a:p>
          <a:p>
            <a:pPr marL="558900" lvl="1" indent="-342900"/>
            <a:r>
              <a:rPr lang="en-AU" dirty="0"/>
              <a:t> This is one simplified  view of how deep learning works</a:t>
            </a:r>
          </a:p>
          <a:p>
            <a:r>
              <a:rPr lang="en-AU" dirty="0"/>
              <a:t>Requires the ”right” sort of data and someone needs to have lots of it</a:t>
            </a:r>
          </a:p>
          <a:p>
            <a:pPr marL="558900" lvl="1" indent="-342900"/>
            <a:r>
              <a:rPr lang="en-AU" dirty="0"/>
              <a:t>Text, video, protein structure/sequence </a:t>
            </a:r>
          </a:p>
          <a:p>
            <a:pPr marL="558900" lvl="1" indent="-342900"/>
            <a:r>
              <a:rPr lang="en-AU" dirty="0"/>
              <a:t>…the list is growing</a:t>
            </a:r>
          </a:p>
          <a:p>
            <a:r>
              <a:rPr lang="en-AU" dirty="0"/>
              <a:t>For small datasets or where measurements are “non-standard”, its probably not for you</a:t>
            </a:r>
          </a:p>
          <a:p>
            <a:pPr marL="342900" indent="-342900">
              <a:buFont typeface="Arial" panose="020B0604020202020204" pitchFamily="34" charset="0"/>
              <a:buChar char="•"/>
            </a:pPr>
            <a:r>
              <a:rPr lang="en-AU" dirty="0"/>
              <a:t>See Deep learning for tabular data</a:t>
            </a:r>
          </a:p>
          <a:p>
            <a:endParaRPr lang="en-AU" dirty="0"/>
          </a:p>
        </p:txBody>
      </p:sp>
      <p:sp>
        <p:nvSpPr>
          <p:cNvPr id="4" name="Slide Number Placeholder 3">
            <a:extLst>
              <a:ext uri="{FF2B5EF4-FFF2-40B4-BE49-F238E27FC236}">
                <a16:creationId xmlns:a16="http://schemas.microsoft.com/office/drawing/2014/main" id="{1F408C5F-53BB-FA8D-7645-DA3C11BCBC36}"/>
              </a:ext>
            </a:extLst>
          </p:cNvPr>
          <p:cNvSpPr>
            <a:spLocks noGrp="1"/>
          </p:cNvSpPr>
          <p:nvPr>
            <p:ph type="sldNum" sz="quarter" idx="12"/>
          </p:nvPr>
        </p:nvSpPr>
        <p:spPr/>
        <p:txBody>
          <a:bodyPr/>
          <a:lstStyle/>
          <a:p>
            <a:fld id="{DC22DD25-61AE-413C-B4D2-EF2365C9B2E1}" type="slidenum">
              <a:rPr lang="en-AU" noProof="0" smtClean="0"/>
              <a:t>81</a:t>
            </a:fld>
            <a:endParaRPr lang="en-AU" noProof="0"/>
          </a:p>
        </p:txBody>
      </p:sp>
      <p:pic>
        <p:nvPicPr>
          <p:cNvPr id="1028" name="Picture 4" descr="What is the difference between Deep Learning and Machine Learning? |  Quantdare">
            <a:extLst>
              <a:ext uri="{FF2B5EF4-FFF2-40B4-BE49-F238E27FC236}">
                <a16:creationId xmlns:a16="http://schemas.microsoft.com/office/drawing/2014/main" id="{48CE0A1C-AD2F-3793-0DA5-08FDC57E4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5" t="2796" r="13988"/>
          <a:stretch/>
        </p:blipFill>
        <p:spPr bwMode="auto">
          <a:xfrm>
            <a:off x="6918961" y="1324154"/>
            <a:ext cx="4160520" cy="513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786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D43F-4714-8182-C670-D7BDB07C5E1F}"/>
              </a:ext>
            </a:extLst>
          </p:cNvPr>
          <p:cNvSpPr>
            <a:spLocks noGrp="1"/>
          </p:cNvSpPr>
          <p:nvPr>
            <p:ph type="title"/>
          </p:nvPr>
        </p:nvSpPr>
        <p:spPr/>
        <p:txBody>
          <a:bodyPr/>
          <a:lstStyle/>
          <a:p>
            <a:r>
              <a:rPr lang="en-AU" dirty="0"/>
              <a:t>Other facets	</a:t>
            </a:r>
          </a:p>
        </p:txBody>
      </p:sp>
      <p:sp>
        <p:nvSpPr>
          <p:cNvPr id="3" name="Content Placeholder 2">
            <a:extLst>
              <a:ext uri="{FF2B5EF4-FFF2-40B4-BE49-F238E27FC236}">
                <a16:creationId xmlns:a16="http://schemas.microsoft.com/office/drawing/2014/main" id="{F52070BE-D8B5-6C1D-ED37-58A8AA01D2EA}"/>
              </a:ext>
            </a:extLst>
          </p:cNvPr>
          <p:cNvSpPr>
            <a:spLocks noGrp="1"/>
          </p:cNvSpPr>
          <p:nvPr>
            <p:ph idx="1"/>
          </p:nvPr>
        </p:nvSpPr>
        <p:spPr/>
        <p:txBody>
          <a:bodyPr/>
          <a:lstStyle/>
          <a:p>
            <a:pPr marL="342900" indent="-342900">
              <a:buFont typeface="Arial" panose="020B0604020202020204" pitchFamily="34" charset="0"/>
              <a:buChar char="•"/>
            </a:pPr>
            <a:r>
              <a:rPr lang="en-AU" sz="2800" dirty="0"/>
              <a:t>Statistical comparisons between models</a:t>
            </a:r>
          </a:p>
          <a:p>
            <a:pPr marL="342900" indent="-342900">
              <a:buFont typeface="Arial" panose="020B0604020202020204" pitchFamily="34" charset="0"/>
              <a:buChar char="•"/>
            </a:pPr>
            <a:r>
              <a:rPr lang="en-AU" sz="2800" dirty="0"/>
              <a:t>Reporting standards in manuscripts (e.g. TRIPOD)</a:t>
            </a:r>
          </a:p>
          <a:p>
            <a:pPr marL="342900" indent="-342900">
              <a:buFont typeface="Arial" panose="020B0604020202020204" pitchFamily="34" charset="0"/>
              <a:buChar char="•"/>
            </a:pPr>
            <a:r>
              <a:rPr lang="en-AU" sz="2800" dirty="0"/>
              <a:t>Pre-processing as part of model development</a:t>
            </a:r>
          </a:p>
          <a:p>
            <a:pPr marL="342900" indent="-342900">
              <a:buFont typeface="Arial" panose="020B0604020202020204" pitchFamily="34" charset="0"/>
              <a:buChar char="•"/>
            </a:pPr>
            <a:r>
              <a:rPr lang="en-AU" sz="2800" dirty="0"/>
              <a:t>Unsupervised learning (clustering)</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p:txBody>
      </p:sp>
      <p:sp>
        <p:nvSpPr>
          <p:cNvPr id="4" name="Slide Number Placeholder 3">
            <a:extLst>
              <a:ext uri="{FF2B5EF4-FFF2-40B4-BE49-F238E27FC236}">
                <a16:creationId xmlns:a16="http://schemas.microsoft.com/office/drawing/2014/main" id="{F62973D0-626F-FB84-5C8F-367146663C9F}"/>
              </a:ext>
            </a:extLst>
          </p:cNvPr>
          <p:cNvSpPr>
            <a:spLocks noGrp="1"/>
          </p:cNvSpPr>
          <p:nvPr>
            <p:ph type="sldNum" sz="quarter" idx="12"/>
          </p:nvPr>
        </p:nvSpPr>
        <p:spPr/>
        <p:txBody>
          <a:bodyPr/>
          <a:lstStyle/>
          <a:p>
            <a:fld id="{DC22DD25-61AE-413C-B4D2-EF2365C9B2E1}" type="slidenum">
              <a:rPr lang="en-AU" noProof="0" smtClean="0"/>
              <a:t>82</a:t>
            </a:fld>
            <a:endParaRPr lang="en-AU" noProof="0"/>
          </a:p>
        </p:txBody>
      </p:sp>
    </p:spTree>
    <p:extLst>
      <p:ext uri="{BB962C8B-B14F-4D97-AF65-F5344CB8AC3E}">
        <p14:creationId xmlns:p14="http://schemas.microsoft.com/office/powerpoint/2010/main" val="2573230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A946-28B6-A2CE-CD96-6EDBD88DAB94}"/>
              </a:ext>
            </a:extLst>
          </p:cNvPr>
          <p:cNvSpPr>
            <a:spLocks noGrp="1"/>
          </p:cNvSpPr>
          <p:nvPr>
            <p:ph type="title"/>
          </p:nvPr>
        </p:nvSpPr>
        <p:spPr/>
        <p:txBody>
          <a:bodyPr/>
          <a:lstStyle/>
          <a:p>
            <a:r>
              <a:rPr lang="en-AU" dirty="0"/>
              <a:t>Further resources</a:t>
            </a:r>
          </a:p>
        </p:txBody>
      </p:sp>
      <p:sp>
        <p:nvSpPr>
          <p:cNvPr id="3" name="Content Placeholder 2">
            <a:extLst>
              <a:ext uri="{FF2B5EF4-FFF2-40B4-BE49-F238E27FC236}">
                <a16:creationId xmlns:a16="http://schemas.microsoft.com/office/drawing/2014/main" id="{6374E230-EF6B-883E-2410-75606DB698A6}"/>
              </a:ext>
            </a:extLst>
          </p:cNvPr>
          <p:cNvSpPr>
            <a:spLocks noGrp="1"/>
          </p:cNvSpPr>
          <p:nvPr>
            <p:ph idx="1"/>
          </p:nvPr>
        </p:nvSpPr>
        <p:spPr/>
        <p:txBody>
          <a:bodyPr/>
          <a:lstStyle/>
          <a:p>
            <a:pPr marL="342900" indent="-342900">
              <a:buFont typeface="Arial" panose="020B0604020202020204" pitchFamily="34" charset="0"/>
              <a:buChar char="•"/>
            </a:pPr>
            <a:r>
              <a:rPr lang="en-AU" sz="2400" dirty="0"/>
              <a:t>Scikit-learn website has a lot of great documentation</a:t>
            </a:r>
            <a:r>
              <a:rPr lang="en-AU" sz="2400" dirty="0">
                <a:hlinkClick r:id="rId2"/>
              </a:rPr>
              <a:t> https://scikit-learn.org/</a:t>
            </a:r>
            <a:endParaRPr lang="en-AU" sz="2400" dirty="0"/>
          </a:p>
          <a:p>
            <a:pPr marL="342900" indent="-342900">
              <a:buFont typeface="Arial" panose="020B0604020202020204" pitchFamily="34" charset="0"/>
              <a:buChar char="•"/>
            </a:pPr>
            <a:r>
              <a:rPr lang="en-AU" sz="2400" dirty="0"/>
              <a:t>If you like R, check out </a:t>
            </a:r>
            <a:r>
              <a:rPr lang="en-AU" sz="2400" dirty="0" err="1"/>
              <a:t>tidymodels</a:t>
            </a:r>
            <a:r>
              <a:rPr lang="en-AU" sz="2400" dirty="0"/>
              <a:t> and associated packages (</a:t>
            </a:r>
            <a:r>
              <a:rPr lang="en-AU" sz="2400" dirty="0">
                <a:hlinkClick r:id="rId3"/>
              </a:rPr>
              <a:t>https://www.tidymodels.org/</a:t>
            </a:r>
            <a:r>
              <a:rPr lang="en-AU" sz="2400" dirty="0"/>
              <a:t>).</a:t>
            </a:r>
          </a:p>
          <a:p>
            <a:pPr marL="558900" lvl="1" indent="-342900"/>
            <a:r>
              <a:rPr lang="en-AU" sz="2400" dirty="0"/>
              <a:t>And all of today’s materials are available in R, see https://</a:t>
            </a:r>
            <a:r>
              <a:rPr lang="en-AU" sz="2400" dirty="0" err="1"/>
              <a:t>github.com</a:t>
            </a:r>
            <a:r>
              <a:rPr lang="en-AU" sz="2400" dirty="0"/>
              <a:t>/</a:t>
            </a:r>
            <a:r>
              <a:rPr lang="en-AU" sz="2400" dirty="0" err="1"/>
              <a:t>bwgoudey</a:t>
            </a:r>
            <a:r>
              <a:rPr lang="en-AU" sz="2400" dirty="0"/>
              <a:t>/</a:t>
            </a:r>
            <a:r>
              <a:rPr lang="en-AU" sz="2400" dirty="0" err="1"/>
              <a:t>IntroMLforLifeScienceWorkshopR</a:t>
            </a:r>
            <a:endParaRPr lang="en-AU" sz="2400" dirty="0"/>
          </a:p>
          <a:p>
            <a:pPr marL="342900" indent="-342900">
              <a:buFont typeface="Arial" panose="020B0604020202020204" pitchFamily="34" charset="0"/>
              <a:buChar char="•"/>
            </a:pPr>
            <a:r>
              <a:rPr lang="en-AU" sz="2400" dirty="0" err="1"/>
              <a:t>Aurélien</a:t>
            </a:r>
            <a:r>
              <a:rPr lang="en-AU" sz="2400" dirty="0"/>
              <a:t> </a:t>
            </a:r>
            <a:r>
              <a:rPr lang="en-AU" sz="2400" dirty="0" err="1"/>
              <a:t>Géron</a:t>
            </a:r>
            <a:r>
              <a:rPr lang="en-AU" sz="2400" dirty="0"/>
              <a:t>, "</a:t>
            </a:r>
            <a:r>
              <a:rPr lang="en-AU" sz="2400" i="1" dirty="0"/>
              <a:t>Hands-On Machine Learning with Scikit-Learn, </a:t>
            </a:r>
            <a:r>
              <a:rPr lang="en-AU" sz="2400" i="1" dirty="0" err="1"/>
              <a:t>Keras</a:t>
            </a:r>
            <a:r>
              <a:rPr lang="en-AU" sz="2400" i="1" dirty="0"/>
              <a:t>, and TensorFlow, 2nd Edition</a:t>
            </a:r>
            <a:r>
              <a:rPr lang="en-AU" sz="2400" dirty="0"/>
              <a:t>" 2019 </a:t>
            </a:r>
          </a:p>
          <a:p>
            <a:pPr marL="342900" indent="-342900">
              <a:buFont typeface="Arial" panose="020B0604020202020204" pitchFamily="34" charset="0"/>
              <a:buChar char="•"/>
            </a:pPr>
            <a:r>
              <a:rPr lang="en-AU" sz="2400" dirty="0"/>
              <a:t>Andriy </a:t>
            </a:r>
            <a:r>
              <a:rPr lang="en-AU" sz="2400" dirty="0" err="1"/>
              <a:t>Burkov</a:t>
            </a:r>
            <a:r>
              <a:rPr lang="en-AU" sz="2400" dirty="0"/>
              <a:t>, ”</a:t>
            </a:r>
            <a:r>
              <a:rPr lang="en-AU" sz="2000" b="1" i="0" dirty="0">
                <a:solidFill>
                  <a:srgbClr val="333333"/>
                </a:solidFill>
                <a:effectLst/>
                <a:latin typeface="Arial" panose="020B0604020202020204" pitchFamily="34" charset="0"/>
              </a:rPr>
              <a:t> </a:t>
            </a:r>
            <a:r>
              <a:rPr lang="en-AU" sz="2400" i="1" dirty="0"/>
              <a:t>The Hundred-Page Machine Learning Book” (2019) </a:t>
            </a:r>
            <a:r>
              <a:rPr lang="en-AU" sz="2400" i="1" dirty="0">
                <a:hlinkClick r:id="rId4"/>
              </a:rPr>
              <a:t>https://themlbook.com/</a:t>
            </a:r>
            <a:r>
              <a:rPr lang="en-AU" sz="2400" i="1" dirty="0"/>
              <a:t> - </a:t>
            </a:r>
            <a:r>
              <a:rPr lang="en-AU" sz="2400" dirty="0"/>
              <a:t>Covers many of the topics I describe today</a:t>
            </a:r>
          </a:p>
          <a:p>
            <a:pPr marL="342900" indent="-342900">
              <a:buFont typeface="Arial" panose="020B0604020202020204" pitchFamily="34" charset="0"/>
              <a:buChar char="•"/>
            </a:pPr>
            <a:r>
              <a:rPr lang="en-AU" sz="2400" dirty="0"/>
              <a:t>James et al, ”An Intro to Statistical Learning” – very detailed textbook, great reference but a bit less less applied. </a:t>
            </a:r>
          </a:p>
        </p:txBody>
      </p:sp>
      <p:sp>
        <p:nvSpPr>
          <p:cNvPr id="4" name="Slide Number Placeholder 3">
            <a:extLst>
              <a:ext uri="{FF2B5EF4-FFF2-40B4-BE49-F238E27FC236}">
                <a16:creationId xmlns:a16="http://schemas.microsoft.com/office/drawing/2014/main" id="{C807E122-8C00-3913-4B66-84A150015D56}"/>
              </a:ext>
            </a:extLst>
          </p:cNvPr>
          <p:cNvSpPr>
            <a:spLocks noGrp="1"/>
          </p:cNvSpPr>
          <p:nvPr>
            <p:ph type="sldNum" sz="quarter" idx="12"/>
          </p:nvPr>
        </p:nvSpPr>
        <p:spPr/>
        <p:txBody>
          <a:bodyPr/>
          <a:lstStyle/>
          <a:p>
            <a:fld id="{DC22DD25-61AE-413C-B4D2-EF2365C9B2E1}" type="slidenum">
              <a:rPr lang="en-AU" noProof="0" smtClean="0"/>
              <a:t>83</a:t>
            </a:fld>
            <a:endParaRPr lang="en-AU" noProof="0"/>
          </a:p>
        </p:txBody>
      </p:sp>
    </p:spTree>
    <p:extLst>
      <p:ext uri="{BB962C8B-B14F-4D97-AF65-F5344CB8AC3E}">
        <p14:creationId xmlns:p14="http://schemas.microsoft.com/office/powerpoint/2010/main" val="12668195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78AB-5A3F-EBE8-360E-D9A39ECE6BE6}"/>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F93565FE-3DA0-FE24-F180-49569DFFCF1F}"/>
              </a:ext>
            </a:extLst>
          </p:cNvPr>
          <p:cNvSpPr>
            <a:spLocks noGrp="1"/>
          </p:cNvSpPr>
          <p:nvPr>
            <p:ph idx="1"/>
          </p:nvPr>
        </p:nvSpPr>
        <p:spPr/>
        <p:txBody>
          <a:bodyPr/>
          <a:lstStyle/>
          <a:p>
            <a:pPr marL="342900" indent="-342900">
              <a:buFont typeface="Arial" panose="020B0604020202020204" pitchFamily="34" charset="0"/>
              <a:buChar char="•"/>
            </a:pPr>
            <a:r>
              <a:rPr lang="en-AU" sz="2600" dirty="0"/>
              <a:t>Machine learning is a useful set of tools: its lots of fun to try and predict important outcomes with whatever data you have at hand</a:t>
            </a:r>
          </a:p>
          <a:p>
            <a:pPr marL="342900" indent="-342900">
              <a:buFont typeface="Arial" panose="020B0604020202020204" pitchFamily="34" charset="0"/>
              <a:buChar char="•"/>
            </a:pPr>
            <a:r>
              <a:rPr lang="en-AU" sz="2600" dirty="0"/>
              <a:t>But its easy to fool yourself and others if you aren’t careful. Great for publication, not great for science. </a:t>
            </a:r>
          </a:p>
          <a:p>
            <a:pPr marL="342900" indent="-342900">
              <a:buFont typeface="Arial" panose="020B0604020202020204" pitchFamily="34" charset="0"/>
              <a:buChar char="•"/>
            </a:pPr>
            <a:r>
              <a:rPr lang="en-AU" sz="2600" dirty="0"/>
              <a:t>Always try to carve off at least one chunk of data to act as a hold-out set, untouched by any model construction. For bonus points, do this repeatedly. </a:t>
            </a:r>
          </a:p>
          <a:p>
            <a:pPr marL="342900" indent="-342900">
              <a:buFont typeface="Arial" panose="020B0604020202020204" pitchFamily="34" charset="0"/>
              <a:buChar char="•"/>
            </a:pPr>
            <a:r>
              <a:rPr lang="en-AU" sz="2600" dirty="0"/>
              <a:t>While we’ve only covered supervised learning and in particular classification. The same ideas all hold in unsupervised learning, where we try to learn which features identify similar groupings. </a:t>
            </a:r>
          </a:p>
        </p:txBody>
      </p:sp>
      <p:sp>
        <p:nvSpPr>
          <p:cNvPr id="4" name="Slide Number Placeholder 3">
            <a:extLst>
              <a:ext uri="{FF2B5EF4-FFF2-40B4-BE49-F238E27FC236}">
                <a16:creationId xmlns:a16="http://schemas.microsoft.com/office/drawing/2014/main" id="{F52DAD1C-A710-4A21-5F88-9CCC33DF3731}"/>
              </a:ext>
            </a:extLst>
          </p:cNvPr>
          <p:cNvSpPr>
            <a:spLocks noGrp="1"/>
          </p:cNvSpPr>
          <p:nvPr>
            <p:ph type="sldNum" sz="quarter" idx="12"/>
          </p:nvPr>
        </p:nvSpPr>
        <p:spPr/>
        <p:txBody>
          <a:bodyPr/>
          <a:lstStyle/>
          <a:p>
            <a:fld id="{DC22DD25-61AE-413C-B4D2-EF2365C9B2E1}" type="slidenum">
              <a:rPr lang="en-AU" noProof="0" smtClean="0"/>
              <a:t>84</a:t>
            </a:fld>
            <a:endParaRPr lang="en-AU" noProof="0"/>
          </a:p>
        </p:txBody>
      </p:sp>
    </p:spTree>
    <p:extLst>
      <p:ext uri="{BB962C8B-B14F-4D97-AF65-F5344CB8AC3E}">
        <p14:creationId xmlns:p14="http://schemas.microsoft.com/office/powerpoint/2010/main" val="818945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dirty="0"/>
              <a:t>Traditionally, your options are</a:t>
            </a:r>
          </a:p>
          <a:p>
            <a:pPr marL="914400" lvl="1" indent="-457200"/>
            <a:r>
              <a:rPr lang="en-AU" dirty="0"/>
              <a:t>Domain Expertise</a:t>
            </a:r>
          </a:p>
          <a:p>
            <a:pPr marL="1130400" lvl="2" indent="-457200"/>
            <a:r>
              <a:rPr lang="en-AU" dirty="0"/>
              <a:t>…but this is hard in domains with incomplete knowledge</a:t>
            </a:r>
          </a:p>
          <a:p>
            <a:pPr lvl="1"/>
            <a:endParaRPr lang="en-AU" dirty="0"/>
          </a:p>
          <a:p>
            <a:pPr marL="914400" lvl="1" indent="-457200"/>
            <a:r>
              <a:rPr lang="en-AU" dirty="0"/>
              <a:t>Statistical modelling</a:t>
            </a:r>
          </a:p>
          <a:p>
            <a:pPr marL="1130400" lvl="2" indent="-457200"/>
            <a:r>
              <a:rPr lang="en-AU" dirty="0"/>
              <a:t>…but now we’re collecting far more data than in the past</a:t>
            </a:r>
          </a:p>
          <a:p>
            <a:endParaRPr lang="en-AU" dirty="0"/>
          </a:p>
        </p:txBody>
      </p:sp>
    </p:spTree>
    <p:extLst>
      <p:ext uri="{BB962C8B-B14F-4D97-AF65-F5344CB8AC3E}">
        <p14:creationId xmlns:p14="http://schemas.microsoft.com/office/powerpoint/2010/main" val="2044587274"/>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3472</TotalTime>
  <Words>4085</Words>
  <Application>Microsoft Macintosh PowerPoint</Application>
  <PresentationFormat>Widescreen</PresentationFormat>
  <Paragraphs>602</Paragraphs>
  <Slides>85</Slides>
  <Notes>35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85</vt:i4>
      </vt:variant>
    </vt:vector>
  </HeadingPairs>
  <TitlesOfParts>
    <vt:vector size="94" baseType="lpstr">
      <vt:lpstr>Arial</vt:lpstr>
      <vt:lpstr>Calibri</vt:lpstr>
      <vt:lpstr>Cambria Math</vt:lpstr>
      <vt:lpstr>Courier New</vt:lpstr>
      <vt:lpstr>Georgia</vt:lpstr>
      <vt:lpstr>Roboto</vt:lpstr>
      <vt:lpstr>University of Melbourne</vt:lpstr>
      <vt:lpstr>University of Melbourne Patterns</vt:lpstr>
      <vt:lpstr>University of Melbourne-Layout B</vt:lpstr>
      <vt:lpstr>PowerPoint Presentation</vt:lpstr>
      <vt:lpstr>Acknowledgement of Country</vt:lpstr>
      <vt:lpstr>Introduction</vt:lpstr>
      <vt:lpstr>Aim of today’s workshop </vt:lpstr>
      <vt:lpstr>What you will not learn</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tidymodels</vt:lpstr>
      <vt:lpstr>Fitting a model in tidymodels</vt:lpstr>
      <vt:lpstr>Fitting a model in tidymodels</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&amp; area under curves (AUC)</vt:lpstr>
      <vt:lpstr>Which metric to pick is context specific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Data leakage and learning “uninteresting” things</vt:lpstr>
      <vt:lpstr>What if we want to make some model decisions?</vt:lpstr>
      <vt:lpstr>Strategy 1: Decide, then Test/train</vt:lpstr>
      <vt:lpstr>Interactive Session 3</vt:lpstr>
      <vt:lpstr>Interactive session 3</vt:lpstr>
      <vt:lpstr>Return from interactive session 3</vt:lpstr>
      <vt:lpstr>When have people screwed this up?</vt:lpstr>
      <vt:lpstr>When have people screwed this up?</vt:lpstr>
      <vt:lpstr>When have people screwed this up?</vt:lpstr>
      <vt:lpstr>But Ben, people don’t make that mistake any more, right?</vt:lpstr>
      <vt:lpstr>Session conclusions</vt:lpstr>
      <vt:lpstr>Interactive Session 4</vt:lpstr>
      <vt:lpstr>Interactive session 4</vt:lpstr>
      <vt:lpstr>Return from interactive session 4</vt:lpstr>
      <vt:lpstr>Common issues in machine learning in life sciences</vt:lpstr>
      <vt:lpstr>Sumary of today</vt:lpstr>
      <vt:lpstr>Data changes over time</vt:lpstr>
      <vt:lpstr>Measurement noise</vt:lpstr>
      <vt:lpstr>Complicated datasets</vt:lpstr>
      <vt:lpstr>How big does my sample size need to be?</vt:lpstr>
      <vt:lpstr>ML in practice – SepsisWatch</vt:lpstr>
      <vt:lpstr>But what about Deep Learning?!</vt:lpstr>
      <vt:lpstr>Other facets </vt:lpstr>
      <vt:lpstr>Further resources</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24</cp:revision>
  <dcterms:created xsi:type="dcterms:W3CDTF">2022-11-14T03:18:01Z</dcterms:created>
  <dcterms:modified xsi:type="dcterms:W3CDTF">2024-12-04T00:08:02Z</dcterms:modified>
</cp:coreProperties>
</file>